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</p:sldIdLst>
  <p:sldSz cx="9144000" cy="6858000" type="screen4x3"/>
  <p:notesSz cx="6858000" cy="9144000"/>
  <p:defaultTextStyle>
    <a:lvl1pPr>
      <a:defRPr sz="1200">
        <a:latin typeface="+mn-lt"/>
        <a:ea typeface="+mn-ea"/>
        <a:cs typeface="+mn-cs"/>
        <a:sym typeface="Avenir Roman"/>
      </a:defRPr>
    </a:lvl1pPr>
    <a:lvl2pPr>
      <a:defRPr sz="1200">
        <a:latin typeface="+mn-lt"/>
        <a:ea typeface="+mn-ea"/>
        <a:cs typeface="+mn-cs"/>
        <a:sym typeface="Avenir Roman"/>
      </a:defRPr>
    </a:lvl2pPr>
    <a:lvl3pPr>
      <a:defRPr sz="1200">
        <a:latin typeface="+mn-lt"/>
        <a:ea typeface="+mn-ea"/>
        <a:cs typeface="+mn-cs"/>
        <a:sym typeface="Avenir Roman"/>
      </a:defRPr>
    </a:lvl3pPr>
    <a:lvl4pPr>
      <a:defRPr sz="1200">
        <a:latin typeface="+mn-lt"/>
        <a:ea typeface="+mn-ea"/>
        <a:cs typeface="+mn-cs"/>
        <a:sym typeface="Avenir Roman"/>
      </a:defRPr>
    </a:lvl4pPr>
    <a:lvl5pPr>
      <a:defRPr sz="1200">
        <a:latin typeface="+mn-lt"/>
        <a:ea typeface="+mn-ea"/>
        <a:cs typeface="+mn-cs"/>
        <a:sym typeface="Avenir Roman"/>
      </a:defRPr>
    </a:lvl5pPr>
    <a:lvl6pPr>
      <a:defRPr sz="1200">
        <a:latin typeface="+mn-lt"/>
        <a:ea typeface="+mn-ea"/>
        <a:cs typeface="+mn-cs"/>
        <a:sym typeface="Avenir Roman"/>
      </a:defRPr>
    </a:lvl6pPr>
    <a:lvl7pPr>
      <a:defRPr sz="1200">
        <a:latin typeface="+mn-lt"/>
        <a:ea typeface="+mn-ea"/>
        <a:cs typeface="+mn-cs"/>
        <a:sym typeface="Avenir Roman"/>
      </a:defRPr>
    </a:lvl7pPr>
    <a:lvl8pPr>
      <a:defRPr sz="1200">
        <a:latin typeface="+mn-lt"/>
        <a:ea typeface="+mn-ea"/>
        <a:cs typeface="+mn-cs"/>
        <a:sym typeface="Avenir Roman"/>
      </a:defRPr>
    </a:lvl8pPr>
    <a:lvl9pPr>
      <a:defRPr sz="1200">
        <a:latin typeface="+mn-lt"/>
        <a:ea typeface="+mn-ea"/>
        <a:cs typeface="+mn-cs"/>
        <a:sym typeface="Avenir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ECEC"/>
          </a:solidFill>
        </a:fill>
      </a:tcStyle>
    </a:wholeTbl>
    <a:band2H>
      <a:tcTxStyle/>
      <a:tcStyle>
        <a:tcBdr/>
        <a:fill>
          <a:solidFill>
            <a:srgbClr val="E7F6F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ECEC"/>
          </a:solidFill>
        </a:fill>
      </a:tcStyle>
    </a:wholeTbl>
    <a:band2H>
      <a:tcTxStyle/>
      <a:tcStyle>
        <a:tcBdr/>
        <a:fill>
          <a:solidFill>
            <a:srgbClr val="E7F6F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CCCC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2"/>
  <c:chart>
    <c:title>
      <c:tx>
        <c:rich>
          <a:bodyPr rot="0"/>
          <a:lstStyle/>
          <a:p>
            <a:pPr lvl="0"/>
            <a:endParaRPr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8.9735899999999993E-2"/>
          <c:y val="5.2687299999999999E-2"/>
          <c:w val="0.91026399999999996"/>
          <c:h val="0.8600109999999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Untitled 1</c:v>
                </c:pt>
              </c:strCache>
            </c:strRef>
          </c:tx>
          <c:spPr>
            <a:solidFill>
              <a:srgbClr val="3B6C9D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Sheet1!$B$1:$P$1</c:f>
              <c:strCach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5"/>
                <c:pt idx="0">
                  <c:v>819000</c:v>
                </c:pt>
                <c:pt idx="1">
                  <c:v>865096</c:v>
                </c:pt>
                <c:pt idx="2">
                  <c:v>909574</c:v>
                </c:pt>
                <c:pt idx="3">
                  <c:v>964418</c:v>
                </c:pt>
                <c:pt idx="4">
                  <c:v>1010365</c:v>
                </c:pt>
                <c:pt idx="5">
                  <c:v>1045979</c:v>
                </c:pt>
                <c:pt idx="6">
                  <c:v>1064191</c:v>
                </c:pt>
                <c:pt idx="7">
                  <c:v>1128367</c:v>
                </c:pt>
                <c:pt idx="8">
                  <c:v>1186915</c:v>
                </c:pt>
                <c:pt idx="9">
                  <c:v>1238201</c:v>
                </c:pt>
                <c:pt idx="10">
                  <c:v>1280739</c:v>
                </c:pt>
                <c:pt idx="11">
                  <c:v>1080130</c:v>
                </c:pt>
                <c:pt idx="12">
                  <c:v>1081891</c:v>
                </c:pt>
                <c:pt idx="13">
                  <c:v>1052462</c:v>
                </c:pt>
                <c:pt idx="14">
                  <c:v>1117941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"/>
        <c:axId val="52851456"/>
        <c:axId val="52852992"/>
      </c:barChart>
      <c:catAx>
        <c:axId val="5285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100" b="0" i="0" u="none" strike="noStrike">
                <a:solidFill>
                  <a:srgbClr val="000000"/>
                </a:solidFill>
                <a:effectLst/>
                <a:latin typeface="Helvetica Neue"/>
              </a:defRPr>
            </a:pPr>
            <a:endParaRPr lang="en-US"/>
          </a:p>
        </c:txPr>
        <c:crossAx val="52852992"/>
        <c:crosses val="autoZero"/>
        <c:auto val="1"/>
        <c:lblAlgn val="ctr"/>
        <c:lblOffset val="100"/>
        <c:noMultiLvlLbl val="1"/>
      </c:catAx>
      <c:valAx>
        <c:axId val="5285299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100" b="0" i="0" u="none" strike="noStrike">
                <a:solidFill>
                  <a:srgbClr val="000000"/>
                </a:solidFill>
                <a:effectLst/>
                <a:latin typeface="Helvetica Neue"/>
              </a:defRPr>
            </a:pPr>
            <a:endParaRPr lang="en-US"/>
          </a:p>
        </c:txPr>
        <c:crossAx val="52851456"/>
        <c:crosses val="autoZero"/>
        <c:crossBetween val="between"/>
        <c:majorUnit val="325000"/>
        <c:minorUnit val="16250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2"/>
  <c:chart>
    <c:title>
      <c:tx>
        <c:rich>
          <a:bodyPr rot="0"/>
          <a:lstStyle/>
          <a:p>
            <a:pPr lvl="0"/>
            <a:endParaRPr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11662699999999999"/>
          <c:y val="0.11662699999999999"/>
          <c:w val="0.76674500000000001"/>
          <c:h val="0.7667450000000000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Untitled 1</c:v>
                </c:pt>
              </c:strCache>
            </c:strRef>
          </c:tx>
          <c:spPr>
            <a:solidFill>
              <a:srgbClr val="2E578B"/>
            </a:solidFill>
            <a:ln w="12700" cap="flat">
              <a:noFill/>
              <a:miter lim="400000"/>
            </a:ln>
            <a:effectLst/>
          </c:spPr>
          <c:explosion val="52"/>
          <c:dPt>
            <c:idx val="0"/>
            <c:bubble3D val="0"/>
          </c:dPt>
          <c:dPt>
            <c:idx val="1"/>
            <c:bubble3D val="0"/>
            <c:explosion val="40"/>
            <c:spPr>
              <a:solidFill>
                <a:srgbClr val="5D9548"/>
              </a:solidFill>
              <a:ln w="12700" cap="flat">
                <a:noFill/>
                <a:miter lim="400000"/>
              </a:ln>
              <a:effectLst/>
            </c:spPr>
          </c:dPt>
          <c:dPt>
            <c:idx val="2"/>
            <c:bubble3D val="0"/>
            <c:explosion val="36"/>
            <c:spPr>
              <a:solidFill>
                <a:srgbClr val="E7A03C"/>
              </a:solidFill>
              <a:ln w="12700" cap="flat">
                <a:noFill/>
                <a:miter lim="400000"/>
              </a:ln>
              <a:effectLst/>
            </c:spPr>
          </c:dPt>
          <c:dPt>
            <c:idx val="3"/>
            <c:bubble3D val="0"/>
            <c:explosion val="36"/>
            <c:spPr>
              <a:solidFill>
                <a:srgbClr val="BC2C2F"/>
              </a:solidFill>
              <a:ln w="12700" cap="flat">
                <a:noFill/>
                <a:miter lim="400000"/>
              </a:ln>
              <a:effectLst/>
            </c:spPr>
          </c:dPt>
          <c:dPt>
            <c:idx val="4"/>
            <c:bubble3D val="0"/>
            <c:explosion val="39"/>
            <c:spPr>
              <a:solidFill>
                <a:srgbClr val="6F3C78"/>
              </a:solidFill>
              <a:ln w="12700" cap="flat">
                <a:noFill/>
                <a:miter lim="400000"/>
              </a:ln>
              <a:effectLst/>
            </c:spPr>
          </c:dPt>
          <c:dLbls>
            <c:numFmt formatCode="0.####" sourceLinked="0"/>
            <c:txPr>
              <a:bodyPr/>
              <a:lstStyle/>
              <a:p>
                <a:pPr lvl="0">
                  <a:defRPr sz="1400" b="1" i="0" u="none" strike="noStrike">
                    <a:solidFill>
                      <a:srgbClr val="FFFFFF"/>
                    </a:solidFill>
                    <a:effectLst/>
                    <a:latin typeface="Helvetica Neue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Students/Families</c:v>
                </c:pt>
                <c:pt idx="1">
                  <c:v>Teaching Excellence</c:v>
                </c:pt>
                <c:pt idx="2">
                  <c:v>Grounds and Facilities</c:v>
                </c:pt>
                <c:pt idx="3">
                  <c:v>Programs</c:v>
                </c:pt>
                <c:pt idx="4">
                  <c:v>Greatest Needs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7674407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7" name="Shape 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900"/>
              <a:t>Body Level One</a:t>
            </a:r>
          </a:p>
          <a:p>
            <a:pPr lvl="1">
              <a:defRPr sz="1800"/>
            </a:pPr>
            <a:r>
              <a:rPr sz="2900"/>
              <a:t>Body Level Two</a:t>
            </a:r>
          </a:p>
          <a:p>
            <a:pPr lvl="2">
              <a:defRPr sz="1800"/>
            </a:pPr>
            <a:r>
              <a:rPr sz="2900"/>
              <a:t>Body Level Three</a:t>
            </a:r>
          </a:p>
          <a:p>
            <a:pPr lvl="3">
              <a:defRPr sz="1800"/>
            </a:pPr>
            <a:r>
              <a:rPr sz="2900"/>
              <a:t>Body Level Four</a:t>
            </a:r>
          </a:p>
          <a:p>
            <a:pPr lvl="4">
              <a:defRPr sz="1800"/>
            </a:pPr>
            <a:r>
              <a:rPr sz="29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900"/>
              <a:t>Body Level One</a:t>
            </a:r>
          </a:p>
          <a:p>
            <a:pPr lvl="1">
              <a:defRPr sz="1800"/>
            </a:pPr>
            <a:r>
              <a:rPr sz="2900"/>
              <a:t>Body Level Two</a:t>
            </a:r>
          </a:p>
          <a:p>
            <a:pPr lvl="2">
              <a:defRPr sz="1800"/>
            </a:pPr>
            <a:r>
              <a:rPr sz="2900"/>
              <a:t>Body Level Three</a:t>
            </a:r>
          </a:p>
          <a:p>
            <a:pPr lvl="3">
              <a:defRPr sz="1800"/>
            </a:pPr>
            <a:r>
              <a:rPr sz="2900"/>
              <a:t>Body Level Four</a:t>
            </a:r>
          </a:p>
          <a:p>
            <a:pPr lvl="4">
              <a:defRPr sz="1800"/>
            </a:pPr>
            <a:r>
              <a:rPr sz="29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Title Text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900"/>
              <a:t>Body Level One</a:t>
            </a:r>
          </a:p>
          <a:p>
            <a:pPr lvl="1">
              <a:defRPr sz="1800"/>
            </a:pPr>
            <a:r>
              <a:rPr sz="2900"/>
              <a:t>Body Level Two</a:t>
            </a:r>
          </a:p>
          <a:p>
            <a:pPr lvl="2">
              <a:defRPr sz="1800"/>
            </a:pPr>
            <a:r>
              <a:rPr sz="2900"/>
              <a:t>Body Level Three</a:t>
            </a:r>
          </a:p>
          <a:p>
            <a:pPr lvl="3">
              <a:defRPr sz="1800"/>
            </a:pPr>
            <a:r>
              <a:rPr sz="2900"/>
              <a:t>Body Level Four</a:t>
            </a:r>
          </a:p>
          <a:p>
            <a:pPr lvl="4">
              <a:defRPr sz="1800"/>
            </a:pPr>
            <a:r>
              <a:rPr sz="29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xfrm>
            <a:off x="7515175" y="6515099"/>
            <a:ext cx="206475" cy="190501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1370012" y="0"/>
            <a:ext cx="7313615" cy="1444625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1370012" y="1827210"/>
            <a:ext cx="7313615" cy="5030790"/>
          </a:xfrm>
          <a:prstGeom prst="rect">
            <a:avLst/>
          </a:prstGeom>
        </p:spPr>
        <p:txBody>
          <a:bodyPr lIns="0" tIns="0" rIns="0" bIns="0"/>
          <a:lstStyle>
            <a:lvl1pPr marL="382585"/>
            <a:lvl2pPr marL="726755"/>
            <a:lvl3pPr marL="1153822" indent="-301334"/>
            <a:lvl4pPr indent="-348913"/>
            <a:lvl5pPr indent="-348913"/>
          </a:lstStyle>
          <a:p>
            <a:pPr lvl="0">
              <a:defRPr sz="1800"/>
            </a:pPr>
            <a:r>
              <a:rPr sz="2900"/>
              <a:t>Body Level One</a:t>
            </a:r>
          </a:p>
          <a:p>
            <a:pPr lvl="1">
              <a:defRPr sz="1800"/>
            </a:pPr>
            <a:r>
              <a:rPr sz="2900"/>
              <a:t>Body Level Two</a:t>
            </a:r>
          </a:p>
          <a:p>
            <a:pPr lvl="2">
              <a:defRPr sz="1800"/>
            </a:pPr>
            <a:r>
              <a:rPr sz="2900"/>
              <a:t>Body Level Three</a:t>
            </a:r>
          </a:p>
          <a:p>
            <a:pPr lvl="3">
              <a:defRPr sz="1800"/>
            </a:pPr>
            <a:r>
              <a:rPr sz="2900"/>
              <a:t>Body Level Four</a:t>
            </a:r>
          </a:p>
          <a:p>
            <a:pPr lvl="4">
              <a:defRPr sz="1800"/>
            </a:pPr>
            <a:r>
              <a:rPr sz="2900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sldNum" sz="quarter" idx="2"/>
          </p:nvPr>
        </p:nvSpPr>
        <p:spPr>
          <a:xfrm>
            <a:off x="7469454" y="6423658"/>
            <a:ext cx="297914" cy="2819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b">
            <a:spAutoFit/>
          </a:bodyPr>
          <a:lstStyle>
            <a:lvl1pPr algn="ctr"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370012" y="0"/>
            <a:ext cx="7313614" cy="1444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1370012" y="1827211"/>
            <a:ext cx="7313614" cy="5030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pPr lvl="0">
              <a:defRPr sz="1800"/>
            </a:pPr>
            <a:r>
              <a:rPr sz="2900"/>
              <a:t>Body Level One</a:t>
            </a:r>
          </a:p>
          <a:p>
            <a:pPr lvl="1">
              <a:defRPr sz="1800"/>
            </a:pPr>
            <a:r>
              <a:rPr sz="2900"/>
              <a:t>Body Level Two</a:t>
            </a:r>
          </a:p>
          <a:p>
            <a:pPr lvl="2">
              <a:defRPr sz="1800"/>
            </a:pPr>
            <a:r>
              <a:rPr sz="2900"/>
              <a:t>Body Level Three</a:t>
            </a:r>
          </a:p>
          <a:p>
            <a:pPr lvl="3">
              <a:defRPr sz="1800"/>
            </a:pPr>
            <a:r>
              <a:rPr sz="2900"/>
              <a:t>Body Level Four</a:t>
            </a:r>
          </a:p>
          <a:p>
            <a:pPr lvl="4">
              <a:defRPr sz="1800"/>
            </a:pPr>
            <a:r>
              <a:rPr sz="29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med"/>
  <p:txStyles>
    <p:titleStyle>
      <a:lvl1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1pPr>
      <a:lvl2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2pPr>
      <a:lvl3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3pPr>
      <a:lvl4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4pPr>
      <a:lvl5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5pPr>
      <a:lvl6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6pPr>
      <a:lvl7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7pPr>
      <a:lvl8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8pPr>
      <a:lvl9pPr indent="39687">
        <a:defRPr sz="3600">
          <a:solidFill>
            <a:srgbClr val="006666"/>
          </a:solidFill>
          <a:latin typeface="Arial"/>
          <a:ea typeface="Arial"/>
          <a:cs typeface="Arial"/>
          <a:sym typeface="Arial"/>
        </a:defRPr>
      </a:lvl9pPr>
    </p:titleStyle>
    <p:bodyStyle>
      <a:lvl1pPr marL="382586" indent="-342900">
        <a:spcBef>
          <a:spcPts val="700"/>
        </a:spcBef>
        <a:buClr>
          <a:srgbClr val="006666"/>
        </a:buClr>
        <a:buSzPct val="68000"/>
        <a:buFont typeface="Wingdings"/>
        <a:buChar char="○"/>
        <a:defRPr sz="2900">
          <a:latin typeface="Verdana"/>
          <a:ea typeface="Verdana"/>
          <a:cs typeface="Verdana"/>
          <a:sym typeface="Verdana"/>
        </a:defRPr>
      </a:lvl1pPr>
      <a:lvl2pPr marL="726756" indent="-331469">
        <a:spcBef>
          <a:spcPts val="700"/>
        </a:spcBef>
        <a:buClr>
          <a:srgbClr val="006666"/>
        </a:buClr>
        <a:buSzPct val="68000"/>
        <a:buFont typeface="Wingdings"/>
        <a:buChar char="●"/>
        <a:defRPr sz="2900">
          <a:latin typeface="Verdana"/>
          <a:ea typeface="Verdana"/>
          <a:cs typeface="Verdana"/>
          <a:sym typeface="Verdana"/>
        </a:defRPr>
      </a:lvl2pPr>
      <a:lvl3pPr marL="1153822" indent="-301335">
        <a:spcBef>
          <a:spcPts val="700"/>
        </a:spcBef>
        <a:buClr>
          <a:srgbClr val="006666"/>
        </a:buClr>
        <a:buSzPct val="63000"/>
        <a:buFont typeface="Wingdings"/>
        <a:buChar char="○"/>
        <a:defRPr sz="2900">
          <a:latin typeface="Verdana"/>
          <a:ea typeface="Verdana"/>
          <a:cs typeface="Verdana"/>
          <a:sym typeface="Verdana"/>
        </a:defRPr>
      </a:lvl3pPr>
      <a:lvl4pPr marL="1658603" indent="-348914">
        <a:spcBef>
          <a:spcPts val="700"/>
        </a:spcBef>
        <a:buClr>
          <a:srgbClr val="006666"/>
        </a:buClr>
        <a:buSzPct val="68000"/>
        <a:buFont typeface="Wingdings"/>
        <a:buChar char="●"/>
        <a:defRPr sz="2900">
          <a:latin typeface="Verdana"/>
          <a:ea typeface="Verdana"/>
          <a:cs typeface="Verdana"/>
          <a:sym typeface="Verdana"/>
        </a:defRPr>
      </a:lvl4pPr>
      <a:lvl5pPr marL="2115803" indent="-348914">
        <a:spcBef>
          <a:spcPts val="700"/>
        </a:spcBef>
        <a:buClr>
          <a:srgbClr val="006666"/>
        </a:buClr>
        <a:buSzPct val="60000"/>
        <a:buFont typeface="Wingdings"/>
        <a:buChar char="○"/>
        <a:defRPr sz="2900">
          <a:latin typeface="Verdana"/>
          <a:ea typeface="Verdana"/>
          <a:cs typeface="Verdana"/>
          <a:sym typeface="Verdana"/>
        </a:defRPr>
      </a:lvl5pPr>
      <a:lvl6pPr marL="2573003" indent="-348914">
        <a:spcBef>
          <a:spcPts val="700"/>
        </a:spcBef>
        <a:buClr>
          <a:srgbClr val="006666"/>
        </a:buClr>
        <a:buSzPct val="60000"/>
        <a:buFont typeface="Wingdings"/>
        <a:buChar char="•"/>
        <a:defRPr sz="2900">
          <a:latin typeface="Verdana"/>
          <a:ea typeface="Verdana"/>
          <a:cs typeface="Verdana"/>
          <a:sym typeface="Verdana"/>
        </a:defRPr>
      </a:lvl6pPr>
      <a:lvl7pPr marL="3030203" indent="-348914">
        <a:spcBef>
          <a:spcPts val="700"/>
        </a:spcBef>
        <a:buClr>
          <a:srgbClr val="006666"/>
        </a:buClr>
        <a:buSzPct val="60000"/>
        <a:buFont typeface="Wingdings"/>
        <a:buChar char="•"/>
        <a:defRPr sz="2900">
          <a:latin typeface="Verdana"/>
          <a:ea typeface="Verdana"/>
          <a:cs typeface="Verdana"/>
          <a:sym typeface="Verdana"/>
        </a:defRPr>
      </a:lvl7pPr>
      <a:lvl8pPr marL="3487403" indent="-348914">
        <a:spcBef>
          <a:spcPts val="700"/>
        </a:spcBef>
        <a:buClr>
          <a:srgbClr val="006666"/>
        </a:buClr>
        <a:buSzPct val="60000"/>
        <a:buFont typeface="Wingdings"/>
        <a:buChar char="•"/>
        <a:defRPr sz="2900">
          <a:latin typeface="Verdana"/>
          <a:ea typeface="Verdana"/>
          <a:cs typeface="Verdana"/>
          <a:sym typeface="Verdana"/>
        </a:defRPr>
      </a:lvl8pPr>
      <a:lvl9pPr marL="3944603" indent="-348915">
        <a:spcBef>
          <a:spcPts val="700"/>
        </a:spcBef>
        <a:buClr>
          <a:srgbClr val="006666"/>
        </a:buClr>
        <a:buSzPct val="60000"/>
        <a:buFont typeface="Wingdings"/>
        <a:buChar char="•"/>
        <a:defRPr sz="2900">
          <a:latin typeface="Verdana"/>
          <a:ea typeface="Verdana"/>
          <a:cs typeface="Verdana"/>
          <a:sym typeface="Verdana"/>
        </a:defRPr>
      </a:lvl9pPr>
    </p:bodyStyle>
    <p:otherStyle>
      <a:lvl1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1pPr>
      <a:lvl2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2pPr>
      <a:lvl3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3pPr>
      <a:lvl4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4pPr>
      <a:lvl5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5pPr>
      <a:lvl6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6pPr>
      <a:lvl7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7pPr>
      <a:lvl8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8pPr>
      <a:lvl9pPr algn="ctr">
        <a:defRPr sz="1200">
          <a:solidFill>
            <a:schemeClr val="tx1"/>
          </a:solidFill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7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24" name="Shape 24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1371600" y="2819400"/>
            <a:ext cx="7239000" cy="39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Five Steps to a Successful Endowment</a:t>
            </a:r>
          </a:p>
          <a:p>
            <a:pPr lvl="0" algn="ctr">
              <a:defRPr sz="1800">
                <a:solidFill>
                  <a:srgbClr val="000000"/>
                </a:solidFill>
              </a:defRPr>
            </a:pPr>
            <a:endParaRPr sz="3600">
              <a:solidFill>
                <a:srgbClr val="006666"/>
              </a:solidFill>
            </a:endParaRPr>
          </a:p>
          <a:p>
            <a:pPr lvl="0" algn="ctr">
              <a:defRPr sz="1800">
                <a:solidFill>
                  <a:srgbClr val="000000"/>
                </a:solidFill>
              </a:defRPr>
            </a:pPr>
            <a:endParaRPr sz="3600">
              <a:solidFill>
                <a:srgbClr val="006666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600">
              <a:solidFill>
                <a:srgbClr val="006666"/>
              </a:solidFill>
            </a:endParaRPr>
          </a:p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6666"/>
                </a:solidFill>
              </a:rPr>
              <a:t>Kathryn W. Miree &amp; Associates, Inc.</a:t>
            </a:r>
            <a:br>
              <a:rPr sz="2400">
                <a:solidFill>
                  <a:srgbClr val="006666"/>
                </a:solidFill>
              </a:rPr>
            </a:br>
            <a:endParaRPr sz="2400">
              <a:solidFill>
                <a:srgbClr val="006666"/>
              </a:solidFill>
            </a:endParaRPr>
          </a:p>
        </p:txBody>
      </p:sp>
      <p:pic>
        <p:nvPicPr>
          <p:cNvPr id="29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15195" y="578524"/>
            <a:ext cx="3713610" cy="8495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xfrm>
            <a:off x="7464425" y="5941059"/>
            <a:ext cx="307975" cy="1905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normAutofit/>
          </a:bodyPr>
          <a:lstStyle/>
          <a:p>
            <a:pPr lvl="0">
              <a:defRPr sz="1800"/>
            </a:pPr>
            <a:fld id="{86CB4B4D-7CA3-9044-876B-883B54F8677D}" type="slidenum">
              <a:rPr sz="1200"/>
              <a:t>10</a:t>
            </a:fld>
            <a:endParaRPr sz="1200"/>
          </a:p>
        </p:txBody>
      </p:sp>
      <p:grpSp>
        <p:nvGrpSpPr>
          <p:cNvPr id="80" name="Group 80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77" name="Shape 77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Legal and Practical Definitions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 i="1"/>
              <a:t>Endowment:</a:t>
            </a:r>
            <a:r>
              <a:rPr sz="2900"/>
              <a:t>  A permanent fund bestowed upon an individual or institution, such as a university, museum, hospital, or foundation, to be used for a specific purpose. Endowments may be separately held funds within the charity, or separately established nonprofits holding long-term funds generally referred to as supporting organizations to the charity.</a:t>
            </a:r>
          </a:p>
        </p:txBody>
      </p:sp>
      <p:sp>
        <p:nvSpPr>
          <p:cNvPr id="83" name="Shape 83"/>
          <p:cNvSpPr/>
          <p:nvPr/>
        </p:nvSpPr>
        <p:spPr>
          <a:xfrm>
            <a:off x="7550125" y="6515098"/>
            <a:ext cx="149275" cy="19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b">
            <a:spAutoFit/>
          </a:bodyPr>
          <a:lstStyle>
            <a:lvl1pPr indent="39687" algn="ctr"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>
              <a:defRPr sz="1800"/>
            </a:pPr>
            <a:r>
              <a:rPr sz="1200"/>
              <a:t>7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8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85" name="Shape 85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My Definition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xfrm>
            <a:off x="912812" y="1687511"/>
            <a:ext cx="7696201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 i="1"/>
              <a:t>Endowment:</a:t>
            </a:r>
            <a:r>
              <a:rPr sz="2900"/>
              <a:t>  Funds set aside for the long-term use of the charity, the principal of which is invested and the earnings of which are used to further the charity’s mission.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92" name="Shape 9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7B98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B9899"/>
                </a:solidFill>
              </a:rPr>
              <a:t>Forms of Endowment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idx="1"/>
          </p:nvPr>
        </p:nvSpPr>
        <p:spPr>
          <a:xfrm>
            <a:off x="1066799" y="1527175"/>
            <a:ext cx="7739065" cy="53308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/>
            </a:pPr>
            <a:endParaRPr/>
          </a:p>
          <a:p>
            <a:pPr lvl="0">
              <a:defRPr sz="1800"/>
            </a:pPr>
            <a:endParaRPr/>
          </a:p>
          <a:p>
            <a:pPr marL="592137" lvl="0" indent="-552450">
              <a:defRPr sz="1800"/>
            </a:pPr>
            <a:r>
              <a:rPr sz="2900"/>
              <a:t>True endowment</a:t>
            </a:r>
          </a:p>
          <a:p>
            <a:pPr marL="592137" lvl="0" indent="-552450">
              <a:defRPr sz="1800"/>
            </a:pPr>
            <a:r>
              <a:rPr sz="2900"/>
              <a:t>Quasi endowment</a:t>
            </a:r>
          </a:p>
          <a:p>
            <a:pPr marL="592137" lvl="0" indent="-552450">
              <a:defRPr sz="1800"/>
            </a:pPr>
            <a:r>
              <a:rPr sz="2900"/>
              <a:t>Term Endowment</a:t>
            </a:r>
          </a:p>
          <a:p>
            <a:pPr marL="592137" lvl="0" indent="-552450">
              <a:defRPr sz="1800"/>
            </a:pPr>
            <a:r>
              <a:rPr sz="2900"/>
              <a:t>Pooled Endowment</a:t>
            </a:r>
          </a:p>
        </p:txBody>
      </p:sp>
      <p:pic>
        <p:nvPicPr>
          <p:cNvPr id="98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10200" y="2362200"/>
            <a:ext cx="2773364" cy="34639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3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00" name="Shape 100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04" name="Shape 104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Paradigm Shift</a:t>
            </a:r>
          </a:p>
        </p:txBody>
      </p:sp>
      <p:sp>
        <p:nvSpPr>
          <p:cNvPr id="105" name="Shape 105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Not too many years ago – endowments were an embarrassment of riches</a:t>
            </a:r>
          </a:p>
          <a:p>
            <a:pPr marL="592137" lvl="0" indent="-552450">
              <a:defRPr sz="1800"/>
            </a:pPr>
            <a:r>
              <a:rPr sz="2900"/>
              <a:t>Now, fiduciary duty</a:t>
            </a:r>
          </a:p>
          <a:p>
            <a:pPr marL="592137" lvl="0" indent="-552450">
              <a:defRPr sz="1800"/>
            </a:pPr>
            <a:r>
              <a:rPr sz="2900"/>
              <a:t>However, the urgency of current programs must be balanced with preparing for the future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10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07" name="Shape 107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Why So Much Talk About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Creating an Endowment?</a:t>
            </a:r>
          </a:p>
        </p:txBody>
      </p:sp>
      <p:sp>
        <p:nvSpPr>
          <p:cNvPr id="112" name="Shape 112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The economy is tough and taking a toll on donors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Fluctuating stock market returns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Low interest rates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Stalled economy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17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14" name="Shape 114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Why So Much Talk About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Creating an Endowment?</a:t>
            </a:r>
          </a:p>
        </p:txBody>
      </p:sp>
      <p:graphicFrame>
        <p:nvGraphicFramePr>
          <p:cNvPr id="119" name="Table 119"/>
          <p:cNvGraphicFramePr/>
          <p:nvPr/>
        </p:nvGraphicFramePr>
        <p:xfrm>
          <a:off x="1483346" y="2228850"/>
          <a:ext cx="6852854" cy="2817815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964753"/>
                <a:gridCol w="912388"/>
                <a:gridCol w="911324"/>
                <a:gridCol w="1141037"/>
                <a:gridCol w="974448"/>
                <a:gridCol w="974448"/>
                <a:gridCol w="974448"/>
              </a:tblGrid>
              <a:tr h="907236"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 i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Key Equity Indexes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 i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2000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 i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2001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 i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2002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2008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2011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2015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99E6E6"/>
                    </a:solidFill>
                  </a:tcPr>
                </a:tc>
              </a:tr>
              <a:tr h="734150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DJIA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-6.18%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-7.1%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-16.76%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-33.8%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5.5%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-2.2%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662673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S&amp;P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-10.14%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-13.09%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-23.37%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-38.5%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0%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-0.7%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510577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NASDAQ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-39.29%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-21.05%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-31.53%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-40.5%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-1.8%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defTabSz="457200">
                        <a:defRPr sz="1800" b="0" i="0"/>
                      </a:pPr>
                      <a:r>
                        <a:rPr sz="1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5.7%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000000"/>
                      </a:solidFill>
                      <a:miter lim="400000"/>
                    </a:lnL>
                    <a:lnR w="3175">
                      <a:solidFill>
                        <a:srgbClr val="000000"/>
                      </a:solidFill>
                      <a:miter lim="400000"/>
                    </a:lnR>
                    <a:lnT w="3175">
                      <a:solidFill>
                        <a:srgbClr val="000000"/>
                      </a:solidFill>
                      <a:miter lim="400000"/>
                    </a:lnT>
                    <a:lnB w="3175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24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21" name="Shape 121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Why So Much Talk About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Creating an Endowment?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The prime rate remained at 3.25% from the first quarter of 2009 through mid-December 2015 (rose to 3.5%)</a:t>
            </a:r>
          </a:p>
          <a:p>
            <a:pPr marL="592137" lvl="0" indent="-552450">
              <a:defRPr sz="1800"/>
            </a:pPr>
            <a:r>
              <a:rPr sz="2900"/>
              <a:t>The §7520 rate slipped as low as 1% over this period</a:t>
            </a:r>
          </a:p>
          <a:p>
            <a:pPr marL="592137" lvl="0" indent="-552450">
              <a:defRPr sz="1800"/>
            </a:pPr>
            <a:r>
              <a:rPr sz="2900"/>
              <a:t>Low rates dramatically decrease retirement income adding stress to donors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31"/>
          <p:cNvGrpSpPr/>
          <p:nvPr/>
        </p:nvGrpSpPr>
        <p:grpSpPr>
          <a:xfrm>
            <a:off x="-4763" y="274636"/>
            <a:ext cx="8691566" cy="3254382"/>
            <a:chOff x="0" y="0"/>
            <a:chExt cx="8691565" cy="3254380"/>
          </a:xfrm>
        </p:grpSpPr>
        <p:sp>
          <p:nvSpPr>
            <p:cNvPr id="128" name="Shape 128"/>
            <p:cNvSpPr/>
            <p:nvPr/>
          </p:nvSpPr>
          <p:spPr>
            <a:xfrm>
              <a:off x="0" y="688975"/>
              <a:ext cx="881065" cy="2565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0" y="-1"/>
              <a:ext cx="673102" cy="2601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1376362" y="1247777"/>
              <a:ext cx="7315204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Why So Much Talk About 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Creating an Endowment?</a:t>
            </a:r>
          </a:p>
        </p:txBody>
      </p:sp>
      <p:sp>
        <p:nvSpPr>
          <p:cNvPr id="133" name="Shape 133"/>
          <p:cNvSpPr>
            <a:spLocks noGrp="1"/>
          </p:cNvSpPr>
          <p:nvPr>
            <p:ph type="body" idx="1"/>
          </p:nvPr>
        </p:nvSpPr>
        <p:spPr>
          <a:xfrm>
            <a:off x="1370011" y="1827210"/>
            <a:ext cx="7313615" cy="503079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29745" lvl="0" indent="-890058">
              <a:defRPr sz="1800"/>
            </a:pPr>
            <a:r>
              <a:rPr sz="2900"/>
              <a:t>Government grants are disappearing – greater needs with less available funds</a:t>
            </a:r>
          </a:p>
          <a:p>
            <a:pPr marL="1048102" lvl="1" indent="-55121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National Association of State budget Officer – “Fiscal Survey of States”</a:t>
            </a:r>
          </a:p>
          <a:p>
            <a:pPr marL="1048102" lvl="1" indent="-55121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Medicaid and education are consuming more and more - pensions and infrastructure are also capturing budget funds</a:t>
            </a:r>
          </a:p>
          <a:p>
            <a:pPr marL="1048102" lvl="1" indent="-55121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Federal government deficit at high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8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35" name="Shape 135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Why So Much Talk About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Endowment?</a:t>
            </a:r>
          </a:p>
        </p:txBody>
      </p:sp>
      <p:sp>
        <p:nvSpPr>
          <p:cNvPr id="140" name="Shape 140"/>
          <p:cNvSpPr>
            <a:spLocks noGrp="1"/>
          </p:cNvSpPr>
          <p:nvPr>
            <p:ph type="body" idx="1"/>
          </p:nvPr>
        </p:nvSpPr>
        <p:spPr>
          <a:xfrm>
            <a:off x="796925" y="1598612"/>
            <a:ext cx="7950200" cy="16589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Private foundation grants are shrinking</a:t>
            </a:r>
          </a:p>
          <a:p>
            <a:pPr marL="592137" lvl="0" indent="-552450">
              <a:defRPr sz="1800"/>
            </a:pPr>
            <a:r>
              <a:rPr sz="2900"/>
              <a:t>The number of charities reaching out to your donors is increasing</a:t>
            </a:r>
          </a:p>
        </p:txBody>
      </p:sp>
      <p:graphicFrame>
        <p:nvGraphicFramePr>
          <p:cNvPr id="141" name="Chart 141"/>
          <p:cNvGraphicFramePr/>
          <p:nvPr/>
        </p:nvGraphicFramePr>
        <p:xfrm>
          <a:off x="806722" y="3408412"/>
          <a:ext cx="7815015" cy="2818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roup 146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43" name="Shape 143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Do You Need Endowment?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809625" y="1827211"/>
            <a:ext cx="78740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Does the organization serve a purpose or need that is likely to exist on a long-term basis?</a:t>
            </a:r>
          </a:p>
          <a:p>
            <a:pPr marL="592137" lvl="0" indent="-552450">
              <a:defRPr sz="1800"/>
            </a:pPr>
            <a:r>
              <a:rPr sz="2900"/>
              <a:t>Do cyclical economic variances impact the receipt of annual or special event gifts?</a:t>
            </a:r>
          </a:p>
          <a:p>
            <a:pPr marL="592137" lvl="0" indent="-552450">
              <a:defRPr sz="1800"/>
            </a:pPr>
            <a:r>
              <a:rPr sz="2900"/>
              <a:t>Does the organization face increasing operating costs?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4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1" name="Shape 31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What We’ll Cover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542925" y="1827211"/>
            <a:ext cx="8140700" cy="49276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lnSpc>
                <a:spcPct val="90000"/>
              </a:lnSpc>
              <a:defRPr sz="1800"/>
            </a:pPr>
            <a:r>
              <a:rPr sz="2900"/>
              <a:t>We will begin with the role of endowment.</a:t>
            </a:r>
          </a:p>
          <a:p>
            <a:pPr marL="592137" lvl="0" indent="-552450">
              <a:lnSpc>
                <a:spcPct val="90000"/>
              </a:lnSpc>
              <a:defRPr sz="1800"/>
            </a:pPr>
            <a:r>
              <a:rPr sz="2900"/>
              <a:t>Then, we’ll go through the process of building an endowment in five steps.</a:t>
            </a:r>
          </a:p>
          <a:p>
            <a:pPr marL="592137" lvl="0" indent="-552450">
              <a:lnSpc>
                <a:spcPct val="90000"/>
              </a:lnSpc>
              <a:defRPr sz="1800"/>
            </a:pPr>
            <a:r>
              <a:rPr sz="2900"/>
              <a:t>Building endowment requires a proactive process.</a:t>
            </a:r>
          </a:p>
          <a:p>
            <a:pPr marL="592137" lvl="0" indent="-552450">
              <a:lnSpc>
                <a:spcPct val="90000"/>
              </a:lnSpc>
              <a:defRPr sz="1800"/>
            </a:pPr>
            <a:r>
              <a:rPr sz="2900"/>
              <a:t>It’s easy to get lost without a plan - so the last step is to make a plan and set goals.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oup 153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50" name="Shape 150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Do You Need Endowment?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809625" y="1827211"/>
            <a:ext cx="78740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Does the organization have new programs related to mission that cannot be operated because they lack funding?</a:t>
            </a:r>
          </a:p>
          <a:p>
            <a:pPr marL="592137" lvl="0" indent="-552450">
              <a:defRPr sz="1800"/>
            </a:pPr>
            <a:r>
              <a:rPr sz="2900"/>
              <a:t>Do you anticipate future needs that will require funding?</a:t>
            </a:r>
          </a:p>
          <a:p>
            <a:pPr marL="592137" lvl="0" indent="-552450">
              <a:defRPr sz="1800"/>
            </a:pPr>
            <a:r>
              <a:rPr sz="2900"/>
              <a:t>Do you face increasing competition?</a:t>
            </a:r>
          </a:p>
          <a:p>
            <a:pPr marL="592137" lvl="0" indent="-552450">
              <a:defRPr sz="1800"/>
            </a:pPr>
            <a:r>
              <a:rPr sz="2900"/>
              <a:t>Are you dependent upon grants?</a:t>
            </a:r>
          </a:p>
          <a:p>
            <a:pPr marL="592137" lvl="0" indent="-552450">
              <a:defRPr sz="1800"/>
            </a:pPr>
            <a:r>
              <a:rPr sz="2900"/>
              <a:t>Have you lost gifts because of death?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roup 160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57" name="Shape 157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Link Between Endowment and Planned Giving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1101725" y="1827211"/>
            <a:ext cx="75819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Planned gifts, legacy gifts, and endowment are closely tied</a:t>
            </a:r>
          </a:p>
          <a:p>
            <a:pPr marL="592137" lvl="0" indent="-552450">
              <a:defRPr sz="1800"/>
            </a:pPr>
            <a:r>
              <a:rPr sz="2900"/>
              <a:t>Annual gifts – from income</a:t>
            </a:r>
          </a:p>
          <a:p>
            <a:pPr marL="592137" lvl="0" indent="-552450">
              <a:defRPr sz="1800"/>
            </a:pPr>
            <a:r>
              <a:rPr sz="2900"/>
              <a:t>“Lasting” gifts – from assets</a:t>
            </a:r>
          </a:p>
          <a:p>
            <a:pPr marL="592137" lvl="0" indent="-552450">
              <a:defRPr sz="1800"/>
            </a:pPr>
            <a:r>
              <a:rPr sz="2900"/>
              <a:t>Continuation of the relationship with the donor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67"/>
          <p:cNvGrpSpPr/>
          <p:nvPr/>
        </p:nvGrpSpPr>
        <p:grpSpPr>
          <a:xfrm>
            <a:off x="-4763" y="274636"/>
            <a:ext cx="8691566" cy="3254382"/>
            <a:chOff x="0" y="0"/>
            <a:chExt cx="8691565" cy="3254380"/>
          </a:xfrm>
        </p:grpSpPr>
        <p:sp>
          <p:nvSpPr>
            <p:cNvPr id="164" name="Shape 164"/>
            <p:cNvSpPr/>
            <p:nvPr/>
          </p:nvSpPr>
          <p:spPr>
            <a:xfrm>
              <a:off x="0" y="688975"/>
              <a:ext cx="881065" cy="2565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65" name="Shape 165"/>
            <p:cNvSpPr/>
            <p:nvPr/>
          </p:nvSpPr>
          <p:spPr>
            <a:xfrm>
              <a:off x="0" y="-1"/>
              <a:ext cx="673102" cy="2601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>
              <a:off x="1376362" y="1247777"/>
              <a:ext cx="7315204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Fundraising Pyramid</a:t>
            </a:r>
          </a:p>
        </p:txBody>
      </p:sp>
      <p:sp>
        <p:nvSpPr>
          <p:cNvPr id="169" name="Shape 169"/>
          <p:cNvSpPr/>
          <p:nvPr/>
        </p:nvSpPr>
        <p:spPr>
          <a:xfrm>
            <a:off x="1633494" y="1638300"/>
            <a:ext cx="6335715" cy="4876800"/>
          </a:xfrm>
          <a:prstGeom prst="triangle">
            <a:avLst/>
          </a:prstGeom>
          <a:ln>
            <a:solidFill/>
            <a:round/>
          </a:ln>
        </p:spPr>
        <p:txBody>
          <a:bodyPr lIns="0" tIns="0" rIns="0" bIns="0"/>
          <a:lstStyle/>
          <a:p>
            <a:pPr lvl="0"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0" name="Shape 170"/>
          <p:cNvSpPr/>
          <p:nvPr/>
        </p:nvSpPr>
        <p:spPr>
          <a:xfrm>
            <a:off x="2590798" y="4952998"/>
            <a:ext cx="4419605" cy="1590"/>
          </a:xfrm>
          <a:prstGeom prst="line">
            <a:avLst/>
          </a:prstGeom>
          <a:ln>
            <a:solidFill/>
            <a:round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1" name="Shape 171"/>
          <p:cNvSpPr/>
          <p:nvPr/>
        </p:nvSpPr>
        <p:spPr>
          <a:xfrm>
            <a:off x="2819399" y="5074441"/>
            <a:ext cx="4292602" cy="146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39687" algn="ctr">
              <a:spcBef>
                <a:spcPts val="1400"/>
              </a:spcBef>
              <a:defRPr sz="1800"/>
            </a:pPr>
            <a:r>
              <a:rPr sz="2400">
                <a:solidFill>
                  <a:srgbClr val="008000"/>
                </a:solidFill>
                <a:latin typeface="Tahoma"/>
                <a:ea typeface="Tahoma"/>
                <a:cs typeface="Tahoma"/>
                <a:sym typeface="Tahoma"/>
              </a:rPr>
              <a:t>ANNUAL GIVING</a:t>
            </a:r>
          </a:p>
          <a:p>
            <a:pPr lvl="0" indent="39687" algn="ctr">
              <a:spcBef>
                <a:spcPts val="1400"/>
              </a:spcBef>
              <a:defRPr sz="1800"/>
            </a:pPr>
            <a:r>
              <a:rPr sz="2400">
                <a:solidFill>
                  <a:srgbClr val="008000"/>
                </a:solidFill>
                <a:latin typeface="Tahoma"/>
                <a:ea typeface="Tahoma"/>
                <a:cs typeface="Tahoma"/>
                <a:sym typeface="Tahoma"/>
              </a:rPr>
              <a:t>includes Membership</a:t>
            </a:r>
          </a:p>
          <a:p>
            <a:pPr lvl="0" indent="39687" algn="ctr">
              <a:spcBef>
                <a:spcPts val="1400"/>
              </a:spcBef>
              <a:defRPr sz="1800"/>
            </a:pPr>
            <a:r>
              <a:rPr sz="2400">
                <a:solidFill>
                  <a:srgbClr val="008000"/>
                </a:solidFill>
                <a:latin typeface="Tahoma"/>
                <a:ea typeface="Tahoma"/>
                <a:cs typeface="Tahoma"/>
                <a:sym typeface="Tahoma"/>
              </a:rPr>
              <a:t>Transactional</a:t>
            </a:r>
          </a:p>
        </p:txBody>
      </p:sp>
      <p:sp>
        <p:nvSpPr>
          <p:cNvPr id="172" name="Shape 172"/>
          <p:cNvSpPr/>
          <p:nvPr/>
        </p:nvSpPr>
        <p:spPr>
          <a:xfrm>
            <a:off x="3352797" y="3886199"/>
            <a:ext cx="2743203" cy="1591"/>
          </a:xfrm>
          <a:prstGeom prst="line">
            <a:avLst/>
          </a:prstGeom>
          <a:ln>
            <a:solidFill/>
            <a:round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3" name="Shape 173"/>
          <p:cNvSpPr/>
          <p:nvPr/>
        </p:nvSpPr>
        <p:spPr>
          <a:xfrm>
            <a:off x="3734549" y="3352799"/>
            <a:ext cx="2133603" cy="1589"/>
          </a:xfrm>
          <a:prstGeom prst="line">
            <a:avLst/>
          </a:prstGeom>
          <a:ln>
            <a:solidFill/>
            <a:round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4" name="Shape 174"/>
          <p:cNvSpPr/>
          <p:nvPr/>
        </p:nvSpPr>
        <p:spPr>
          <a:xfrm>
            <a:off x="3718716" y="3550444"/>
            <a:ext cx="2616203" cy="128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39687">
              <a:spcBef>
                <a:spcPts val="1400"/>
              </a:spcBef>
              <a:defRPr sz="1800"/>
            </a:pPr>
            <a:r>
              <a:rPr sz="2400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MAJOR GIVING</a:t>
            </a:r>
          </a:p>
          <a:p>
            <a:pPr lvl="0" indent="39687">
              <a:spcBef>
                <a:spcPts val="1400"/>
              </a:spcBef>
              <a:defRPr sz="1800"/>
            </a:pPr>
            <a:r>
              <a:rPr sz="2400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Transactional and Transformational</a:t>
            </a:r>
          </a:p>
        </p:txBody>
      </p:sp>
      <p:sp>
        <p:nvSpPr>
          <p:cNvPr id="175" name="Shape 175"/>
          <p:cNvSpPr/>
          <p:nvPr/>
        </p:nvSpPr>
        <p:spPr>
          <a:xfrm>
            <a:off x="4343398" y="2590799"/>
            <a:ext cx="838203" cy="1590"/>
          </a:xfrm>
          <a:prstGeom prst="line">
            <a:avLst/>
          </a:prstGeom>
          <a:ln>
            <a:solidFill/>
            <a:round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6" name="Shape 176"/>
          <p:cNvSpPr/>
          <p:nvPr/>
        </p:nvSpPr>
        <p:spPr>
          <a:xfrm>
            <a:off x="3429000" y="1911349"/>
            <a:ext cx="3073400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39687" algn="ctr">
              <a:spcBef>
                <a:spcPts val="1400"/>
              </a:spcBef>
              <a:defRPr sz="1800"/>
            </a:pPr>
            <a:r>
              <a:rPr sz="2400">
                <a:solidFill>
                  <a:srgbClr val="800080"/>
                </a:solidFill>
                <a:latin typeface="Tahoma"/>
                <a:ea typeface="Tahoma"/>
                <a:cs typeface="Tahoma"/>
                <a:sym typeface="Tahoma"/>
              </a:rPr>
              <a:t>PLANNED GIVING</a:t>
            </a:r>
          </a:p>
          <a:p>
            <a:pPr lvl="0" indent="39687" algn="ctr">
              <a:spcBef>
                <a:spcPts val="1400"/>
              </a:spcBef>
              <a:defRPr sz="1800"/>
            </a:pPr>
            <a:r>
              <a:rPr sz="2400">
                <a:solidFill>
                  <a:srgbClr val="800080"/>
                </a:solidFill>
                <a:latin typeface="Tahoma"/>
                <a:ea typeface="Tahoma"/>
                <a:cs typeface="Tahoma"/>
                <a:sym typeface="Tahoma"/>
              </a:rPr>
              <a:t>Transformational</a:t>
            </a:r>
          </a:p>
        </p:txBody>
      </p:sp>
      <p:sp>
        <p:nvSpPr>
          <p:cNvPr id="177" name="Shape 177"/>
          <p:cNvSpPr/>
          <p:nvPr/>
        </p:nvSpPr>
        <p:spPr>
          <a:xfrm flipV="1">
            <a:off x="2057400" y="2514600"/>
            <a:ext cx="1" cy="3124200"/>
          </a:xfrm>
          <a:prstGeom prst="line">
            <a:avLst/>
          </a:prstGeom>
          <a:ln w="57150">
            <a:solidFill>
              <a:srgbClr val="3333CC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 flipV="1">
            <a:off x="7543798" y="2514600"/>
            <a:ext cx="1591" cy="3124200"/>
          </a:xfrm>
          <a:prstGeom prst="line">
            <a:avLst/>
          </a:prstGeom>
          <a:ln w="57150">
            <a:solidFill>
              <a:srgbClr val="CC00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9" name="Shape 179"/>
          <p:cNvSpPr/>
          <p:nvPr/>
        </p:nvSpPr>
        <p:spPr>
          <a:xfrm>
            <a:off x="761997" y="1600200"/>
            <a:ext cx="2616206" cy="626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algn="ctr">
              <a:lnSpc>
                <a:spcPct val="70000"/>
              </a:lnSpc>
              <a:spcBef>
                <a:spcPts val="1400"/>
              </a:spcBef>
              <a:defRPr sz="2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/>
            </a:pPr>
            <a:r>
              <a:rPr sz="2400"/>
              <a:t>Donor Engagement</a:t>
            </a:r>
          </a:p>
        </p:txBody>
      </p:sp>
      <p:sp>
        <p:nvSpPr>
          <p:cNvPr id="180" name="Shape 180"/>
          <p:cNvSpPr/>
          <p:nvPr/>
        </p:nvSpPr>
        <p:spPr>
          <a:xfrm>
            <a:off x="6324600" y="1676400"/>
            <a:ext cx="2463800" cy="626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algn="ctr">
              <a:lnSpc>
                <a:spcPct val="70000"/>
              </a:lnSpc>
              <a:spcBef>
                <a:spcPts val="1400"/>
              </a:spcBef>
              <a:defRPr sz="2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/>
            </a:pPr>
            <a:r>
              <a:rPr sz="2400"/>
              <a:t>Nonprofit Outreach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82" name="Shape 18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 Strategic Assessment of the Task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644525" y="1827211"/>
            <a:ext cx="80391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Your Strengths: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Visibility in the community and a network of donors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An opportunity to work with and support each other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Knowledge of the needs of your organization and its vision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An active fundraising program on which to build.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Years of information about your donors.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roup 19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89" name="Shape 18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90" name="Shape 19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91" name="Shape 19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 Strategic Assessment of the Task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784225" y="1827211"/>
            <a:ext cx="78994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Your Weaknesses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You may be new to the process of building endowment.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You may have limited staff.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Further, you may not be trained in the more complex gift transactions that add flexibility and range to donors in making endowment gifts.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You may not have the time to build the infrastructure, assemble and manage the volunteer team, and expand the marketing.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roup 199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196" name="Shape 196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97" name="Shape 197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198" name="Shape 198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 Strategic Assessment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898525" y="1827211"/>
            <a:ext cx="77851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Your Opportunities: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You’re creating a long-term resource.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An endowment provides funds to capitalize on opportunities or expand strategically.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You’ll have resources to respond quickly to critical and urgent needs.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You’ll have resources to take on new ventures not covered by annual revenue.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Group 206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03" name="Shape 203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 Strategic Assessment of the Task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923925" y="1827211"/>
            <a:ext cx="77597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Your challenges: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Articulating the case for endowment and integrating that case into your messaging.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Finding the time to prioritize endowment and give it the attention it needs.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Changing the culture of your organization.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Positioning endowment to encourage donors to make annual, capital, and endowed gifts.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Ready to Go?</a:t>
            </a:r>
          </a:p>
        </p:txBody>
      </p:sp>
      <p:sp>
        <p:nvSpPr>
          <p:cNvPr id="211" name="Shape 211"/>
          <p:cNvSpPr>
            <a:spLocks noGrp="1"/>
          </p:cNvSpPr>
          <p:nvPr>
            <p:ph type="body" idx="1"/>
          </p:nvPr>
        </p:nvSpPr>
        <p:spPr>
          <a:xfrm>
            <a:off x="365125" y="1827211"/>
            <a:ext cx="83185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>
                <a:solidFill>
                  <a:srgbClr val="AE00F0"/>
                </a:solidFill>
              </a:rPr>
              <a:t>Step One:</a:t>
            </a:r>
            <a:r>
              <a:rPr sz="2900"/>
              <a:t>  Create a case for endowment</a:t>
            </a:r>
          </a:p>
          <a:p>
            <a:pPr marL="592137" lvl="0" indent="-552450">
              <a:defRPr sz="1800"/>
            </a:pPr>
            <a:r>
              <a:rPr sz="2900">
                <a:solidFill>
                  <a:srgbClr val="AE00F0"/>
                </a:solidFill>
              </a:rPr>
              <a:t>Step Two:</a:t>
            </a:r>
            <a:r>
              <a:rPr sz="2900"/>
              <a:t>  Build an infrastructure for endowment</a:t>
            </a:r>
          </a:p>
          <a:p>
            <a:pPr marL="592137" lvl="0" indent="-552450">
              <a:defRPr sz="1800"/>
            </a:pPr>
            <a:r>
              <a:rPr sz="2900">
                <a:solidFill>
                  <a:srgbClr val="AE00F0"/>
                </a:solidFill>
              </a:rPr>
              <a:t>Step Three:</a:t>
            </a:r>
            <a:r>
              <a:rPr sz="2900"/>
              <a:t>  Build the team to build endowment</a:t>
            </a:r>
          </a:p>
          <a:p>
            <a:pPr marL="592137" lvl="0" indent="-552450">
              <a:defRPr sz="1800"/>
            </a:pPr>
            <a:r>
              <a:rPr sz="2900">
                <a:solidFill>
                  <a:srgbClr val="AE00F0"/>
                </a:solidFill>
              </a:rPr>
              <a:t>Step Four:</a:t>
            </a:r>
            <a:r>
              <a:rPr sz="2900"/>
              <a:t>  Market the endowment and begin to talk with donors</a:t>
            </a:r>
          </a:p>
          <a:p>
            <a:pPr marL="592137" lvl="0" indent="-552450">
              <a:defRPr sz="1800"/>
            </a:pPr>
            <a:r>
              <a:rPr sz="2900">
                <a:solidFill>
                  <a:srgbClr val="AE00F0"/>
                </a:solidFill>
              </a:rPr>
              <a:t>Step Five:</a:t>
            </a:r>
            <a:r>
              <a:rPr sz="2900"/>
              <a:t>  Make a plan to create and build endowment and set goals</a:t>
            </a:r>
          </a:p>
        </p:txBody>
      </p:sp>
      <p:sp>
        <p:nvSpPr>
          <p:cNvPr id="212" name="Shape 212"/>
          <p:cNvSpPr>
            <a:spLocks noGrp="1"/>
          </p:cNvSpPr>
          <p:nvPr>
            <p:ph type="sldNum" sz="quarter" idx="2"/>
          </p:nvPr>
        </p:nvSpPr>
        <p:spPr>
          <a:xfrm>
            <a:off x="7464425" y="5941059"/>
            <a:ext cx="307975" cy="1905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normAutofit/>
          </a:bodyPr>
          <a:lstStyle/>
          <a:p>
            <a:pPr lvl="0">
              <a:defRPr sz="1800"/>
            </a:pPr>
            <a:fld id="{86CB4B4D-7CA3-9044-876B-883B54F8677D}" type="slidenum">
              <a:rPr sz="1200"/>
              <a:t>27</a:t>
            </a:fld>
            <a:endParaRPr sz="120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roup 217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214" name="Shape 214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16" name="Shape 216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218" name="Shape 218"/>
          <p:cNvSpPr>
            <a:spLocks noGrp="1"/>
          </p:cNvSpPr>
          <p:nvPr>
            <p:ph type="title"/>
          </p:nvPr>
        </p:nvSpPr>
        <p:spPr>
          <a:xfrm>
            <a:off x="14430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Step One:</a:t>
            </a:r>
            <a:br>
              <a:rPr sz="4000">
                <a:solidFill>
                  <a:srgbClr val="006666"/>
                </a:solidFill>
              </a:rPr>
            </a:br>
            <a:r>
              <a:rPr sz="4000">
                <a:solidFill>
                  <a:srgbClr val="006666"/>
                </a:solidFill>
              </a:rPr>
              <a:t>Making the Case for Endowment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roup 223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20" name="Shape 220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21" name="Shape 221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22" name="Shape 222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Case Statement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771525" y="1827211"/>
            <a:ext cx="79121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The internal case for support: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Start by building the case among staff and board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Why do you need endowment?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Take the board through the exercise of answering these questions:</a:t>
            </a:r>
          </a:p>
          <a:p>
            <a:pPr marL="1233487" lvl="2" indent="-279400">
              <a:spcBef>
                <a:spcPts val="500"/>
              </a:spcBef>
              <a:defRPr sz="1800"/>
            </a:pPr>
            <a:r>
              <a:rPr sz="2200"/>
              <a:t>Do you have a long-term purpose?</a:t>
            </a:r>
          </a:p>
          <a:p>
            <a:pPr marL="1233487" lvl="2" indent="-279400">
              <a:spcBef>
                <a:spcPts val="500"/>
              </a:spcBef>
              <a:defRPr sz="1800"/>
            </a:pPr>
            <a:r>
              <a:rPr sz="2200"/>
              <a:t>Do cyclical economic variances impact annual fund?</a:t>
            </a:r>
          </a:p>
          <a:p>
            <a:pPr marL="1233487" lvl="2" indent="-279400">
              <a:spcBef>
                <a:spcPts val="500"/>
              </a:spcBef>
              <a:defRPr sz="1800"/>
            </a:pPr>
            <a:r>
              <a:rPr sz="2200"/>
              <a:t>Do you have new programs you want to pursue – but no dollars?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1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38" name="Shape 38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13541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How Well Do You Know Your Endowment’s Vital Statistics?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230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27" name="Shape 227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29" name="Shape 229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Case Statement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The questions, continued: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Do you anticipate future needs not currently funded?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Is there more competition for annual gifts?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Are you dependent on grants?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Are you losing donors through mortality, or a move from the community?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237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34" name="Shape 234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36" name="Shape 236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Six Greatest Concerns</a:t>
            </a:r>
          </a:p>
        </p:txBody>
      </p:sp>
      <p:sp>
        <p:nvSpPr>
          <p:cNvPr id="239" name="Shape 239"/>
          <p:cNvSpPr>
            <a:spLocks noGrp="1"/>
          </p:cNvSpPr>
          <p:nvPr>
            <p:ph type="body" idx="1"/>
          </p:nvPr>
        </p:nvSpPr>
        <p:spPr>
          <a:xfrm>
            <a:off x="936625" y="1827211"/>
            <a:ext cx="40132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54693" lvl="0" indent="-515005">
              <a:defRPr sz="1800"/>
            </a:pPr>
            <a:r>
              <a:rPr sz="2800"/>
              <a:t>How can we hold money for the future, when there are so many needs today?</a:t>
            </a:r>
          </a:p>
          <a:p>
            <a:pPr marL="554693" lvl="0" indent="-515005">
              <a:defRPr sz="1800"/>
            </a:pPr>
            <a:r>
              <a:rPr sz="2800"/>
              <a:t>We will appear rich.</a:t>
            </a:r>
          </a:p>
          <a:p>
            <a:pPr marL="554693" lvl="0" indent="-515005">
              <a:defRPr sz="1800"/>
            </a:pPr>
            <a:r>
              <a:rPr sz="2800"/>
              <a:t>We don’t want restrictions on gifts.</a:t>
            </a:r>
          </a:p>
        </p:txBody>
      </p:sp>
      <p:sp>
        <p:nvSpPr>
          <p:cNvPr id="240" name="Shape 240"/>
          <p:cNvSpPr/>
          <p:nvPr/>
        </p:nvSpPr>
        <p:spPr>
          <a:xfrm>
            <a:off x="5102225" y="1827211"/>
            <a:ext cx="3606800" cy="403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1284287" lvl="0" indent="-1244600"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Won’t endowment giving hurt annual giving?</a:t>
            </a:r>
          </a:p>
          <a:p>
            <a:pPr marL="1284287" lvl="0" indent="-1244600"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These gifts seem complicated.</a:t>
            </a:r>
          </a:p>
          <a:p>
            <a:pPr marL="1284287" lvl="0" indent="-1244600"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This process costs money.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" name="Group 24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42" name="Shape 24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46" name="Shape 24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Case Statement</a:t>
            </a:r>
          </a:p>
        </p:txBody>
      </p:sp>
      <p:sp>
        <p:nvSpPr>
          <p:cNvPr id="247" name="Shape 247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The external case – why donors should give 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Should inspire vision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Should inspire passion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Should be urgent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Should involve the donor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Group 252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249" name="Shape 249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51" name="Shape 251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253" name="Shape 253"/>
          <p:cNvSpPr>
            <a:spLocks noGrp="1"/>
          </p:cNvSpPr>
          <p:nvPr>
            <p:ph type="title"/>
          </p:nvPr>
        </p:nvSpPr>
        <p:spPr>
          <a:xfrm>
            <a:off x="14430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Step Two: Building an Infrastructure to Support Endowment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Group 258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55" name="Shape 255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57" name="Shape 257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59" name="Shape 259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Perfect Profile for Success </a:t>
            </a:r>
          </a:p>
        </p:txBody>
      </p:sp>
      <p:sp>
        <p:nvSpPr>
          <p:cNvPr id="260" name="Shape 260"/>
          <p:cNvSpPr>
            <a:spLocks noGrp="1"/>
          </p:cNvSpPr>
          <p:nvPr>
            <p:ph type="body" idx="1"/>
          </p:nvPr>
        </p:nvSpPr>
        <p:spPr>
          <a:xfrm>
            <a:off x="923925" y="1827211"/>
            <a:ext cx="77597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An organization that has been in existence for at least 8 to 10 years.</a:t>
            </a:r>
          </a:p>
          <a:p>
            <a:pPr marL="592137" lvl="0" indent="-552450">
              <a:defRPr sz="1800"/>
            </a:pPr>
            <a:r>
              <a:rPr sz="2900"/>
              <a:t>A history of strong program growth.</a:t>
            </a:r>
          </a:p>
          <a:p>
            <a:pPr marL="592137" lvl="0" indent="-552450">
              <a:defRPr sz="1800"/>
            </a:pPr>
            <a:r>
              <a:rPr sz="2900"/>
              <a:t>A growing fundraising program.</a:t>
            </a:r>
          </a:p>
          <a:p>
            <a:pPr marL="592137" lvl="0" indent="-552450">
              <a:defRPr sz="1800"/>
            </a:pPr>
            <a:r>
              <a:rPr sz="2900"/>
              <a:t>Stable nonprofit staff.</a:t>
            </a:r>
          </a:p>
          <a:p>
            <a:pPr marL="592137" lvl="0" indent="-552450">
              <a:defRPr sz="1800"/>
            </a:pPr>
            <a:r>
              <a:rPr sz="2900"/>
              <a:t>A financial officer with an understanding of and ability to manage endowment.</a:t>
            </a:r>
          </a:p>
          <a:p>
            <a:pPr marL="592137" lvl="0" indent="-552450">
              <a:defRPr sz="1800"/>
            </a:pPr>
            <a:r>
              <a:rPr sz="2900"/>
              <a:t>Commitment of the board of directors.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roup 26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62" name="Shape 26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63" name="Shape 26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64" name="Shape 26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66" name="Shape 26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 Survey of Managers: The Most Common Problems</a:t>
            </a:r>
          </a:p>
        </p:txBody>
      </p:sp>
      <p:sp>
        <p:nvSpPr>
          <p:cNvPr id="267" name="Shape 267"/>
          <p:cNvSpPr>
            <a:spLocks noGrp="1"/>
          </p:cNvSpPr>
          <p:nvPr>
            <p:ph type="body" idx="1"/>
          </p:nvPr>
        </p:nvSpPr>
        <p:spPr>
          <a:xfrm>
            <a:off x="911225" y="1827211"/>
            <a:ext cx="77724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Administrative costs that are too large a percentage of revenue</a:t>
            </a:r>
          </a:p>
          <a:p>
            <a:pPr marL="592137" lvl="0" indent="-552450">
              <a:defRPr sz="1800"/>
            </a:pPr>
            <a:r>
              <a:rPr sz="2900"/>
              <a:t>Proliferating and scattered funds</a:t>
            </a:r>
          </a:p>
          <a:p>
            <a:pPr marL="592137" lvl="0" indent="-552450">
              <a:defRPr sz="1800"/>
            </a:pPr>
            <a:r>
              <a:rPr sz="2900"/>
              <a:t>Managing the paperwork</a:t>
            </a:r>
          </a:p>
          <a:p>
            <a:pPr marL="592137" lvl="0" indent="-552450">
              <a:defRPr sz="1800"/>
            </a:pPr>
            <a:r>
              <a:rPr sz="2900"/>
              <a:t>Allocating restricting funds to designated purposes and proving it</a:t>
            </a:r>
          </a:p>
          <a:p>
            <a:pPr marL="592137" lvl="0" indent="-552450">
              <a:defRPr sz="1800"/>
            </a:pPr>
            <a:r>
              <a:rPr sz="2900"/>
              <a:t>Funds that outlive their purpose</a:t>
            </a:r>
          </a:p>
          <a:p>
            <a:pPr marL="592137" lvl="0" indent="-552450">
              <a:defRPr sz="1800"/>
            </a:pPr>
            <a:r>
              <a:rPr sz="2900"/>
              <a:t>Negative investment returns</a:t>
            </a:r>
          </a:p>
          <a:p>
            <a:pPr marL="592137" lvl="0" indent="-552450">
              <a:defRPr sz="1800"/>
            </a:pPr>
            <a:r>
              <a:rPr sz="2900"/>
              <a:t>Litigious donors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roup 27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69" name="Shape 26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73" name="Shape 27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Endowment Structure: Form</a:t>
            </a:r>
          </a:p>
        </p:txBody>
      </p:sp>
      <p:graphicFrame>
        <p:nvGraphicFramePr>
          <p:cNvPr id="274" name="Table 274"/>
          <p:cNvGraphicFramePr/>
          <p:nvPr/>
        </p:nvGraphicFramePr>
        <p:xfrm>
          <a:off x="837405" y="1649411"/>
          <a:ext cx="7989890" cy="513080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057400"/>
                <a:gridCol w="3008312"/>
                <a:gridCol w="2924175"/>
              </a:tblGrid>
              <a:tr h="536575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Type of Entity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Pros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Cons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1489075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Segregated account with the charity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Low cost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Flexible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Vulnerable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Changing boards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Liability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Stand alone foundation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Protection from liability and spending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Separate board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High cost to create and operate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Under scrutiny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Takes time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1038225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Community Foundation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Does everything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Visible and credible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Not your assets</a:t>
                      </a:r>
                    </a:p>
                    <a:p>
                      <a:pPr lvl="0" algn="l">
                        <a:tabLst>
                          <a:tab pos="914400" algn="l"/>
                          <a:tab pos="914400" algn="l"/>
                        </a:tabLst>
                        <a:defRPr sz="1800" b="0" i="0"/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Little input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" name="Group 279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76" name="Shape 276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80" name="Shape 280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Other Issues</a:t>
            </a:r>
          </a:p>
        </p:txBody>
      </p:sp>
      <p:sp>
        <p:nvSpPr>
          <p:cNvPr id="281" name="Shape 281"/>
          <p:cNvSpPr>
            <a:spLocks noGrp="1"/>
          </p:cNvSpPr>
          <p:nvPr>
            <p:ph type="body" idx="1"/>
          </p:nvPr>
        </p:nvSpPr>
        <p:spPr>
          <a:xfrm>
            <a:off x="949325" y="1839911"/>
            <a:ext cx="7937500" cy="50292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Consolidation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Can’t manage easily if funds are scattered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Must distinguish between true and quasi-endowment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Put your hands on endowment documents</a:t>
            </a:r>
          </a:p>
          <a:p>
            <a:pPr marL="592137" lvl="0" indent="-552450">
              <a:defRPr sz="1800"/>
            </a:pPr>
            <a:r>
              <a:rPr sz="2900"/>
              <a:t>Designated gifts</a:t>
            </a:r>
          </a:p>
          <a:p>
            <a:pPr marL="592137" lvl="0" indent="-552450">
              <a:defRPr sz="1800"/>
            </a:pPr>
            <a:r>
              <a:rPr sz="2900"/>
              <a:t>Need policies: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Size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Limited purpose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Accounting cost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Group 286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83" name="Shape 283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One Solution</a:t>
            </a:r>
          </a:p>
        </p:txBody>
      </p:sp>
      <p:graphicFrame>
        <p:nvGraphicFramePr>
          <p:cNvPr id="288" name="Chart 288"/>
          <p:cNvGraphicFramePr/>
          <p:nvPr/>
        </p:nvGraphicFramePr>
        <p:xfrm>
          <a:off x="1361964" y="1107964"/>
          <a:ext cx="5962866" cy="5962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roup 293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90" name="Shape 290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Allow Gift Options at All Levels</a:t>
            </a:r>
          </a:p>
        </p:txBody>
      </p:sp>
      <p:graphicFrame>
        <p:nvGraphicFramePr>
          <p:cNvPr id="295" name="Table 295"/>
          <p:cNvGraphicFramePr/>
          <p:nvPr/>
        </p:nvGraphicFramePr>
        <p:xfrm>
          <a:off x="888999" y="1566862"/>
          <a:ext cx="7364415" cy="509428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54804"/>
                <a:gridCol w="2454804"/>
                <a:gridCol w="2454804"/>
              </a:tblGrid>
              <a:tr h="858837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Level of Giving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Designation of Use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Recognition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$1 - $49,999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May designate sector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Recognized in year of gift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195580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$50,000 - $249,999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May designate sector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Recognized in year of gift and annually in association with sector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$250,000+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May designate sector and purpose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Recognized in year of gift and annually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xfrm>
            <a:off x="7464425" y="5941059"/>
            <a:ext cx="307975" cy="1905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normAutofit/>
          </a:bodyPr>
          <a:lstStyle/>
          <a:p>
            <a:pPr lvl="0">
              <a:defRPr sz="1800"/>
            </a:pPr>
            <a:fld id="{86CB4B4D-7CA3-9044-876B-883B54F8677D}" type="slidenum">
              <a:rPr sz="1200"/>
              <a:t>4</a:t>
            </a:fld>
            <a:endParaRPr sz="1200"/>
          </a:p>
        </p:txBody>
      </p:sp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Take the Test</a:t>
            </a:r>
          </a:p>
        </p:txBody>
      </p:sp>
      <p:sp>
        <p:nvSpPr>
          <p:cNvPr id="46" name="Shape 46"/>
          <p:cNvSpPr/>
          <p:nvPr/>
        </p:nvSpPr>
        <p:spPr>
          <a:xfrm>
            <a:off x="485775" y="1676400"/>
            <a:ext cx="8267700" cy="4051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1.  Does your organization have an endowment?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2.  What is the market value of that endowment?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3.  What is the current asset allocation of the  endowment?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4.  How has that asset allocation changed over the last year with the dramatic changes in the markets?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5.  What was the total return on your endowment last year?  Over the last five years?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6.  How do your total returns compare to the blended index?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7.  What is the spending policy for the endowment?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roup 300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297" name="Shape 297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Gift Acceptance Policies 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Primary benefit is to maintain discipline, while opening doors to additional assets</a:t>
            </a:r>
          </a:p>
          <a:p>
            <a:pPr marL="592137" lvl="0" indent="-552450">
              <a:defRPr sz="1800"/>
            </a:pPr>
            <a:r>
              <a:rPr sz="2900"/>
              <a:t>Often come late in a development program as charities move beyond cash and marketable securities</a:t>
            </a:r>
          </a:p>
          <a:p>
            <a:pPr marL="592137" lvl="0" indent="-552450">
              <a:defRPr sz="1800"/>
            </a:pPr>
            <a:r>
              <a:rPr sz="2900"/>
              <a:t>There is organizational and board liability for mistakes.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roup 307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04" name="Shape 304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05" name="Shape 305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1143000" y="0"/>
            <a:ext cx="754062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Gift Acceptance Policies – Why?</a:t>
            </a:r>
          </a:p>
        </p:txBody>
      </p:sp>
      <p:sp>
        <p:nvSpPr>
          <p:cNvPr id="309" name="Shape 309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868362" lvl="0" indent="-828675">
              <a:buSzPct val="99000"/>
              <a:buFontTx/>
              <a:buAutoNum type="arabicPeriod"/>
              <a:defRPr sz="1800"/>
            </a:pPr>
            <a:r>
              <a:rPr sz="2900"/>
              <a:t>Decisions on a case by case scenario are inconsistent.</a:t>
            </a:r>
          </a:p>
          <a:p>
            <a:pPr marL="868362" lvl="0" indent="-828675">
              <a:buSzPct val="99000"/>
              <a:buFontTx/>
              <a:buAutoNum type="arabicPeriod"/>
              <a:defRPr sz="1800"/>
            </a:pPr>
            <a:r>
              <a:rPr sz="2900"/>
              <a:t>The glittering appeal of the gift obfuscates good judgment.</a:t>
            </a:r>
          </a:p>
          <a:p>
            <a:pPr marL="868362" lvl="0" indent="-828675">
              <a:buSzPct val="99000"/>
              <a:buFontTx/>
              <a:buAutoNum type="arabicPeriod"/>
              <a:defRPr sz="1800"/>
            </a:pPr>
            <a:r>
              <a:rPr sz="2900"/>
              <a:t>Without policies, you may send mixed signals to donors.</a:t>
            </a:r>
          </a:p>
          <a:p>
            <a:pPr marL="868362" lvl="0" indent="-828675">
              <a:buSzPct val="99000"/>
              <a:buFontTx/>
              <a:buAutoNum type="arabicPeriod"/>
              <a:defRPr sz="1800"/>
            </a:pPr>
            <a:r>
              <a:rPr sz="2900"/>
              <a:t>Good policies will keep donors from making mistakes.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4" name="Group 314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11" name="Shape 311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13" name="Shape 313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15" name="Shape 315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Spending Policies</a:t>
            </a:r>
          </a:p>
        </p:txBody>
      </p:sp>
      <p:sp>
        <p:nvSpPr>
          <p:cNvPr id="316" name="Shape 316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Spending policy for endowed funds</a:t>
            </a:r>
          </a:p>
          <a:p>
            <a:pPr marL="592137" lvl="0" indent="-552450">
              <a:defRPr sz="1800"/>
            </a:pPr>
            <a:r>
              <a:rPr sz="2900"/>
              <a:t>Principle distributions from quasi-endowment</a:t>
            </a: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Group 321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18" name="Shape 318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19" name="Shape 319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20" name="Shape 320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22" name="Shape 322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Clear Investment Policies</a:t>
            </a:r>
          </a:p>
        </p:txBody>
      </p:sp>
      <p:sp>
        <p:nvSpPr>
          <p:cNvPr id="323" name="Shape 323"/>
          <p:cNvSpPr>
            <a:spLocks noGrp="1"/>
          </p:cNvSpPr>
          <p:nvPr>
            <p:ph type="body" idx="1"/>
          </p:nvPr>
        </p:nvSpPr>
        <p:spPr>
          <a:xfrm>
            <a:off x="784225" y="1662111"/>
            <a:ext cx="7899400" cy="51943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Laws governing investment management</a:t>
            </a:r>
          </a:p>
          <a:p>
            <a:pPr marL="592137" lvl="0" indent="-552450">
              <a:defRPr sz="1800"/>
            </a:pPr>
            <a:r>
              <a:rPr sz="2900"/>
              <a:t>Check state law </a:t>
            </a:r>
          </a:p>
          <a:p>
            <a:pPr marL="592137" lvl="0" indent="-552450">
              <a:defRPr sz="1800"/>
            </a:pPr>
            <a:r>
              <a:rPr sz="2900"/>
              <a:t>UMIFA - 1972</a:t>
            </a:r>
          </a:p>
          <a:p>
            <a:pPr marL="592137" lvl="0" indent="-552450">
              <a:defRPr sz="1800"/>
            </a:pPr>
            <a:r>
              <a:rPr sz="2900"/>
              <a:t>UPMIFA - 2006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Change in prudence standards standards for investment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Change in spending policy requirements - historic dollar value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Changing and releasing the use or purpose of fund</a:t>
            </a: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roup 328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25" name="Shape 325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26" name="Shape 326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27" name="Shape 327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29" name="Shape 329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Other Considerations</a:t>
            </a:r>
          </a:p>
        </p:txBody>
      </p:sp>
      <p:sp>
        <p:nvSpPr>
          <p:cNvPr id="330" name="Shape 330"/>
          <p:cNvSpPr>
            <a:spLocks noGrp="1"/>
          </p:cNvSpPr>
          <p:nvPr>
            <p:ph type="body" idx="1"/>
          </p:nvPr>
        </p:nvSpPr>
        <p:spPr>
          <a:xfrm>
            <a:off x="784225" y="1662111"/>
            <a:ext cx="7899400" cy="51943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Adopt written investment policies that guide asset allocation, restrictions on risky assets, and clear objectives and statements of risk.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Articulate your goals for the investment manager.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Use a qualified professional manager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Monitor the manager.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Do not invest in an asset you cannot understand.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roup 33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32" name="Shape 33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33" name="Shape 33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34" name="Shape 33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36" name="Shape 33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Endowment Agreement</a:t>
            </a:r>
          </a:p>
        </p:txBody>
      </p:sp>
      <p:sp>
        <p:nvSpPr>
          <p:cNvPr id="337" name="Shape 337"/>
          <p:cNvSpPr>
            <a:spLocks noGrp="1"/>
          </p:cNvSpPr>
          <p:nvPr>
            <p:ph type="body" idx="1"/>
          </p:nvPr>
        </p:nvSpPr>
        <p:spPr>
          <a:xfrm>
            <a:off x="784225" y="1662111"/>
            <a:ext cx="7899400" cy="51943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The importance of shared expectations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Creating flexibility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Solving problems with current documents</a:t>
            </a:r>
          </a:p>
          <a:p>
            <a:pPr marL="1182687" lvl="2" indent="-279400">
              <a:spcBef>
                <a:spcPts val="500"/>
              </a:spcBef>
              <a:defRPr sz="1800"/>
            </a:pPr>
            <a:r>
              <a:rPr sz="2200"/>
              <a:t>Typical problems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Investment restrictions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Distribution restrictions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Small funds</a:t>
            </a:r>
          </a:p>
          <a:p>
            <a:pPr marL="1182687" lvl="2" indent="-279400">
              <a:spcBef>
                <a:spcPts val="500"/>
              </a:spcBef>
              <a:defRPr sz="1800"/>
            </a:pPr>
            <a:r>
              <a:rPr sz="2200"/>
              <a:t>Options in solving problems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Document solutions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Living donors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Statutory solutions</a:t>
            </a:r>
          </a:p>
          <a:p>
            <a:pPr marL="1601787" lvl="3" indent="-241300">
              <a:spcBef>
                <a:spcPts val="500"/>
              </a:spcBef>
              <a:buClr>
                <a:srgbClr val="99CCCC"/>
              </a:buClr>
              <a:defRPr sz="1800"/>
            </a:pPr>
            <a:r>
              <a:rPr sz="1900"/>
              <a:t>Judicial solutions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" name="Group 34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39" name="Shape 33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40" name="Shape 34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41" name="Shape 34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43" name="Shape 34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Accounting and Accountability</a:t>
            </a:r>
          </a:p>
        </p:txBody>
      </p:sp>
      <p:sp>
        <p:nvSpPr>
          <p:cNvPr id="344" name="Shape 344"/>
          <p:cNvSpPr>
            <a:spLocks noGrp="1"/>
          </p:cNvSpPr>
          <p:nvPr>
            <p:ph type="body" idx="1"/>
          </p:nvPr>
        </p:nvSpPr>
        <p:spPr>
          <a:xfrm>
            <a:off x="784225" y="1662111"/>
            <a:ext cx="7899400" cy="51943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Reporting to stakeholders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Getting the work done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Internal management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Third party firm for management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" name="Group 349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346" name="Shape 346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347" name="Shape 347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48" name="Shape 348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350" name="Shape 350"/>
          <p:cNvSpPr>
            <a:spLocks noGrp="1"/>
          </p:cNvSpPr>
          <p:nvPr>
            <p:ph type="title"/>
          </p:nvPr>
        </p:nvSpPr>
        <p:spPr>
          <a:xfrm>
            <a:off x="14430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Step Three:  Building the Team</a:t>
            </a:r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5" name="Group 35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52" name="Shape 35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54" name="Shape 35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56" name="Shape 35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Building the Endowment Team</a:t>
            </a:r>
          </a:p>
        </p:txBody>
      </p:sp>
      <p:sp>
        <p:nvSpPr>
          <p:cNvPr id="357" name="Shape 357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Be patient – endowments and legacies take time</a:t>
            </a:r>
          </a:p>
          <a:p>
            <a:pPr marL="592137" lvl="0" indent="-552450">
              <a:defRPr sz="1800"/>
            </a:pPr>
            <a:r>
              <a:rPr sz="2900"/>
              <a:t>Remember you’re working with your best donors</a:t>
            </a:r>
          </a:p>
          <a:p>
            <a:pPr marL="592137" lvl="0" indent="-552450">
              <a:defRPr sz="1800"/>
            </a:pPr>
            <a:r>
              <a:rPr sz="2900"/>
              <a:t>Build a well-informed, motivated, inspired team</a:t>
            </a:r>
          </a:p>
          <a:p>
            <a:pPr marL="592137" lvl="0" indent="-552450">
              <a:defRPr sz="1800"/>
            </a:pPr>
            <a:r>
              <a:rPr sz="2900"/>
              <a:t>Each individual should understand the role they play in success</a:t>
            </a:r>
          </a:p>
        </p:txBody>
      </p:sp>
    </p:spTree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2" name="Group 36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59" name="Shape 35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60" name="Shape 36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61" name="Shape 36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63" name="Shape 36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Role of the Board</a:t>
            </a:r>
          </a:p>
        </p:txBody>
      </p:sp>
      <p:sp>
        <p:nvSpPr>
          <p:cNvPr id="364" name="Shape 364"/>
          <p:cNvSpPr>
            <a:spLocks noGrp="1"/>
          </p:cNvSpPr>
          <p:nvPr>
            <p:ph type="body" idx="1"/>
          </p:nvPr>
        </p:nvSpPr>
        <p:spPr>
          <a:xfrm>
            <a:off x="1370011" y="1676400"/>
            <a:ext cx="7313615" cy="5181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Engage in planning</a:t>
            </a:r>
          </a:p>
          <a:p>
            <a:pPr marL="592137" lvl="0" indent="-552450">
              <a:defRPr sz="1800"/>
            </a:pPr>
            <a:r>
              <a:rPr sz="2900"/>
              <a:t>Participate in endowment design</a:t>
            </a:r>
          </a:p>
          <a:p>
            <a:pPr marL="592137" lvl="0" indent="-552450">
              <a:defRPr sz="1800"/>
            </a:pPr>
            <a:r>
              <a:rPr sz="2900"/>
              <a:t>Ask questions!</a:t>
            </a:r>
          </a:p>
          <a:p>
            <a:pPr marL="592137" lvl="0" indent="-552450">
              <a:defRPr sz="1800"/>
            </a:pPr>
            <a:r>
              <a:rPr sz="2900"/>
              <a:t>Ensure accountability</a:t>
            </a:r>
          </a:p>
          <a:p>
            <a:pPr marL="592137" lvl="0" indent="-552450">
              <a:defRPr sz="1800"/>
            </a:pPr>
            <a:r>
              <a:rPr sz="2900"/>
              <a:t>Review regular report on progress</a:t>
            </a:r>
          </a:p>
          <a:p>
            <a:pPr marL="592137" lvl="0" indent="-552450">
              <a:defRPr sz="1800"/>
            </a:pPr>
            <a:r>
              <a:rPr sz="2900"/>
              <a:t>Support process in budget</a:t>
            </a:r>
          </a:p>
          <a:p>
            <a:pPr marL="592137" lvl="0" indent="-552450">
              <a:defRPr sz="1800"/>
            </a:pPr>
            <a:r>
              <a:rPr sz="2900"/>
              <a:t>Provide support in outreach</a:t>
            </a:r>
          </a:p>
          <a:p>
            <a:pPr marL="592137" lvl="0" indent="-552450">
              <a:defRPr sz="1800"/>
            </a:pPr>
            <a:r>
              <a:rPr sz="2900"/>
              <a:t>Adopt policies, including ethics</a:t>
            </a:r>
          </a:p>
          <a:p>
            <a:pPr marL="592137" lvl="0" indent="-552450">
              <a:defRPr sz="1800"/>
            </a:pPr>
            <a:r>
              <a:rPr sz="2900"/>
              <a:t>Consider a gift!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sldNum" sz="quarter" idx="2"/>
          </p:nvPr>
        </p:nvSpPr>
        <p:spPr>
          <a:xfrm>
            <a:off x="7464425" y="5941059"/>
            <a:ext cx="307975" cy="1905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normAutofit/>
          </a:bodyPr>
          <a:lstStyle/>
          <a:p>
            <a:pPr lvl="0">
              <a:defRPr sz="1800"/>
            </a:pPr>
            <a:fld id="{86CB4B4D-7CA3-9044-876B-883B54F8677D}" type="slidenum">
              <a:rPr sz="1200"/>
              <a:t>5</a:t>
            </a:fld>
            <a:endParaRPr sz="1200"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Take the Test</a:t>
            </a:r>
          </a:p>
        </p:txBody>
      </p:sp>
      <p:sp>
        <p:nvSpPr>
          <p:cNvPr id="50" name="Shape 50"/>
          <p:cNvSpPr/>
          <p:nvPr/>
        </p:nvSpPr>
        <p:spPr>
          <a:xfrm>
            <a:off x="701675" y="1676400"/>
            <a:ext cx="8051800" cy="220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8.  Are there any restrictions on terms a donor an impose on endowment gifts?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9.  Are there any restrictions on the type of assets that can be contributed to your endowment?</a:t>
            </a:r>
          </a:p>
          <a:p>
            <a:pPr lvl="0" indent="39687"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10.  Who makes decisions about distributions from your endowment?</a:t>
            </a:r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9" name="Group 369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66" name="Shape 366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67" name="Shape 367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70" name="Shape 370"/>
          <p:cNvSpPr>
            <a:spLocks noGrp="1"/>
          </p:cNvSpPr>
          <p:nvPr>
            <p:ph type="title"/>
          </p:nvPr>
        </p:nvSpPr>
        <p:spPr>
          <a:xfrm>
            <a:off x="838200" y="-2"/>
            <a:ext cx="7086600" cy="114300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Role of Staff:  CEO</a:t>
            </a:r>
          </a:p>
        </p:txBody>
      </p:sp>
      <p:sp>
        <p:nvSpPr>
          <p:cNvPr id="371" name="Shape 371"/>
          <p:cNvSpPr>
            <a:spLocks noGrp="1"/>
          </p:cNvSpPr>
          <p:nvPr>
            <p:ph type="body" idx="1"/>
          </p:nvPr>
        </p:nvSpPr>
        <p:spPr>
          <a:xfrm>
            <a:off x="609600" y="1719261"/>
            <a:ext cx="3881438" cy="513873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96887" lvl="0" indent="-457200">
              <a:defRPr sz="1800"/>
            </a:pPr>
            <a:r>
              <a:rPr sz="2400"/>
              <a:t>Drive strategic planning</a:t>
            </a:r>
          </a:p>
          <a:p>
            <a:pPr marL="496887" lvl="0" indent="-457200">
              <a:defRPr sz="1800"/>
            </a:pPr>
            <a:r>
              <a:rPr sz="2400"/>
              <a:t>Oversee case statement and Deferred Giving Plan</a:t>
            </a:r>
          </a:p>
          <a:p>
            <a:pPr marL="496887" lvl="0" indent="-457200">
              <a:defRPr sz="1800"/>
            </a:pPr>
            <a:r>
              <a:rPr sz="2400"/>
              <a:t>Ensure board is on board</a:t>
            </a:r>
          </a:p>
          <a:p>
            <a:pPr marL="496887" lvl="0" indent="-457200">
              <a:defRPr sz="1800"/>
            </a:pPr>
            <a:r>
              <a:rPr sz="2400"/>
              <a:t>Make regular reports to board and staff</a:t>
            </a:r>
          </a:p>
          <a:p>
            <a:pPr marL="496887" lvl="0" indent="-457200">
              <a:defRPr sz="1800"/>
            </a:pPr>
            <a:r>
              <a:rPr sz="2400"/>
              <a:t>Recruit planned giving committee</a:t>
            </a:r>
          </a:p>
        </p:txBody>
      </p:sp>
      <p:sp>
        <p:nvSpPr>
          <p:cNvPr id="372" name="Shape 372"/>
          <p:cNvSpPr/>
          <p:nvPr/>
        </p:nvSpPr>
        <p:spPr>
          <a:xfrm>
            <a:off x="4652962" y="1719261"/>
            <a:ext cx="4419602" cy="443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Draft resolution to commit gifts to endowment</a:t>
            </a:r>
          </a:p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Assign oversight of endowment</a:t>
            </a:r>
          </a:p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Create endowment agreements</a:t>
            </a:r>
          </a:p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Set goals </a:t>
            </a:r>
          </a:p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Prepare gift proposals</a:t>
            </a:r>
          </a:p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Report gifts </a:t>
            </a:r>
          </a:p>
          <a:p>
            <a:pPr marL="496887" lvl="0" indent="-457200">
              <a:spcBef>
                <a:spcPts val="5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Support calls</a:t>
            </a:r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roup 377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74" name="Shape 374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75" name="Shape 375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76" name="Shape 376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78" name="Shape 378"/>
          <p:cNvSpPr>
            <a:spLocks noGrp="1"/>
          </p:cNvSpPr>
          <p:nvPr>
            <p:ph type="title"/>
          </p:nvPr>
        </p:nvSpPr>
        <p:spPr>
          <a:xfrm>
            <a:off x="838200" y="0"/>
            <a:ext cx="7086600" cy="1066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Role of Staff - CFO</a:t>
            </a:r>
          </a:p>
        </p:txBody>
      </p:sp>
      <p:sp>
        <p:nvSpPr>
          <p:cNvPr id="379" name="Shape 379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4033838" cy="533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54693" lvl="0" indent="-515005">
              <a:defRPr sz="1800"/>
            </a:pPr>
            <a:r>
              <a:rPr sz="2800"/>
              <a:t>Review administrative requirements</a:t>
            </a:r>
          </a:p>
          <a:p>
            <a:pPr marL="554693" lvl="0" indent="-515005">
              <a:defRPr sz="1800"/>
            </a:pPr>
            <a:r>
              <a:rPr sz="2800"/>
              <a:t>Make checklist for endowment support</a:t>
            </a:r>
          </a:p>
          <a:p>
            <a:pPr marL="554693" lvl="0" indent="-515005">
              <a:defRPr sz="1800"/>
            </a:pPr>
            <a:r>
              <a:rPr sz="2800"/>
              <a:t>Work with gift acceptance committee</a:t>
            </a:r>
          </a:p>
        </p:txBody>
      </p:sp>
      <p:sp>
        <p:nvSpPr>
          <p:cNvPr id="380" name="Shape 380"/>
          <p:cNvSpPr/>
          <p:nvPr/>
        </p:nvSpPr>
        <p:spPr>
          <a:xfrm>
            <a:off x="4652962" y="1719261"/>
            <a:ext cx="4064002" cy="403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1284287" lvl="0" indent="-1244600"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Work with investment committee</a:t>
            </a:r>
          </a:p>
          <a:p>
            <a:pPr marL="1284287" lvl="0" indent="-1244600"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Prepare quarterly and annual investment reports</a:t>
            </a:r>
          </a:p>
          <a:p>
            <a:pPr marL="1284287" lvl="0" indent="-1244600"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Follow through on receipt of gifts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5" name="Group 38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82" name="Shape 38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83" name="Shape 38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84" name="Shape 38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86" name="Shape 386"/>
          <p:cNvSpPr>
            <a:spLocks noGrp="1"/>
          </p:cNvSpPr>
          <p:nvPr>
            <p:ph type="title"/>
          </p:nvPr>
        </p:nvSpPr>
        <p:spPr>
          <a:xfrm>
            <a:off x="685800" y="0"/>
            <a:ext cx="6934200" cy="14319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Role of Staff - Development Officer</a:t>
            </a:r>
          </a:p>
        </p:txBody>
      </p:sp>
      <p:sp>
        <p:nvSpPr>
          <p:cNvPr id="387" name="Shape 387"/>
          <p:cNvSpPr>
            <a:spLocks noGrp="1"/>
          </p:cNvSpPr>
          <p:nvPr>
            <p:ph type="body" idx="1"/>
          </p:nvPr>
        </p:nvSpPr>
        <p:spPr>
          <a:xfrm>
            <a:off x="457200" y="1719261"/>
            <a:ext cx="4033838" cy="513873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54693" lvl="0" indent="-515005">
              <a:defRPr sz="1800"/>
            </a:pPr>
            <a:r>
              <a:rPr sz="2800"/>
              <a:t>Training</a:t>
            </a:r>
          </a:p>
          <a:p>
            <a:pPr marL="554693" lvl="0" indent="-515005">
              <a:defRPr sz="1800"/>
            </a:pPr>
            <a:r>
              <a:rPr sz="2800"/>
              <a:t>Infrastructure</a:t>
            </a:r>
          </a:p>
          <a:p>
            <a:pPr marL="811846" lvl="1" indent="-365758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400"/>
              <a:t>Gift acceptance policies</a:t>
            </a:r>
          </a:p>
          <a:p>
            <a:pPr marL="811846" lvl="1" indent="-365758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400"/>
              <a:t>Endowment policies</a:t>
            </a:r>
          </a:p>
          <a:p>
            <a:pPr marL="811846" lvl="1" indent="-365758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400"/>
              <a:t>Investment policies</a:t>
            </a:r>
          </a:p>
          <a:p>
            <a:pPr marL="811846" lvl="1" indent="-365758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400"/>
              <a:t>Trained staff</a:t>
            </a:r>
          </a:p>
          <a:p>
            <a:pPr marL="554693" lvl="0" indent="-515005">
              <a:defRPr sz="1800"/>
            </a:pPr>
            <a:r>
              <a:rPr sz="2800"/>
              <a:t>Endowment management</a:t>
            </a:r>
          </a:p>
        </p:txBody>
      </p:sp>
      <p:sp>
        <p:nvSpPr>
          <p:cNvPr id="388" name="Shape 388"/>
          <p:cNvSpPr/>
          <p:nvPr/>
        </p:nvSpPr>
        <p:spPr>
          <a:xfrm>
            <a:off x="4652962" y="1719261"/>
            <a:ext cx="4064002" cy="4081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1284287" lvl="0" indent="-1244600">
              <a:lnSpc>
                <a:spcPct val="90000"/>
              </a:lnSpc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Prepare marketing materials</a:t>
            </a:r>
          </a:p>
          <a:p>
            <a:pPr marL="1284287" lvl="0" indent="-1244600">
              <a:lnSpc>
                <a:spcPct val="90000"/>
              </a:lnSpc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Provide support in accepting and designing gifts</a:t>
            </a:r>
          </a:p>
          <a:p>
            <a:pPr marL="1284287" lvl="0" indent="-1244600">
              <a:lnSpc>
                <a:spcPct val="90000"/>
              </a:lnSpc>
              <a:spcBef>
                <a:spcPts val="6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800">
                <a:latin typeface="Verdana"/>
                <a:ea typeface="Verdana"/>
                <a:cs typeface="Verdana"/>
                <a:sym typeface="Verdana"/>
              </a:rPr>
              <a:t>Work with counsel to create endowment agreements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Group 393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390" name="Shape 390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91" name="Shape 391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392" name="Shape 392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394" name="Shape 394"/>
          <p:cNvSpPr>
            <a:spLocks noGrp="1"/>
          </p:cNvSpPr>
          <p:nvPr>
            <p:ph type="title"/>
          </p:nvPr>
        </p:nvSpPr>
        <p:spPr>
          <a:xfrm>
            <a:off x="838200" y="-2"/>
            <a:ext cx="7086600" cy="114300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Role of Volunteers</a:t>
            </a:r>
          </a:p>
        </p:txBody>
      </p:sp>
      <p:sp>
        <p:nvSpPr>
          <p:cNvPr id="395" name="Shape 395"/>
          <p:cNvSpPr>
            <a:spLocks noGrp="1"/>
          </p:cNvSpPr>
          <p:nvPr>
            <p:ph type="body" idx="1"/>
          </p:nvPr>
        </p:nvSpPr>
        <p:spPr>
          <a:xfrm>
            <a:off x="609600" y="1719261"/>
            <a:ext cx="3881438" cy="513873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96887" lvl="0" indent="-457200">
              <a:defRPr sz="1800"/>
            </a:pPr>
            <a:r>
              <a:rPr sz="2400"/>
              <a:t>Embrace learning curve!</a:t>
            </a:r>
          </a:p>
          <a:p>
            <a:pPr marL="496887" lvl="0" indent="-457200">
              <a:defRPr sz="1800"/>
            </a:pPr>
            <a:r>
              <a:rPr sz="2400"/>
              <a:t>Learn to articulate the case</a:t>
            </a:r>
          </a:p>
          <a:p>
            <a:pPr marL="496887" lvl="0" indent="-457200">
              <a:defRPr sz="1800"/>
            </a:pPr>
            <a:r>
              <a:rPr sz="2400"/>
              <a:t>Consider a personal gift</a:t>
            </a:r>
          </a:p>
          <a:p>
            <a:pPr marL="496887" lvl="0" indent="-457200">
              <a:defRPr sz="1800"/>
            </a:pPr>
            <a:r>
              <a:rPr sz="2400"/>
              <a:t>Gift thought to the impact of your gift</a:t>
            </a:r>
          </a:p>
          <a:p>
            <a:pPr marL="496887" lvl="0" indent="-457200">
              <a:defRPr sz="1800"/>
            </a:pPr>
            <a:r>
              <a:rPr sz="2400"/>
              <a:t>Make the calls!</a:t>
            </a:r>
          </a:p>
        </p:txBody>
      </p:sp>
      <p:sp>
        <p:nvSpPr>
          <p:cNvPr id="396" name="Shape 396"/>
          <p:cNvSpPr/>
          <p:nvPr/>
        </p:nvSpPr>
        <p:spPr>
          <a:xfrm>
            <a:off x="4419600" y="1714500"/>
            <a:ext cx="3881438" cy="367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457200" lvl="0" indent="-457200">
              <a:spcBef>
                <a:spcPts val="7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Get help when you need it</a:t>
            </a:r>
          </a:p>
          <a:p>
            <a:pPr marL="457200" lvl="0" indent="-457200">
              <a:spcBef>
                <a:spcPts val="7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Work with CEO on case statement and endowment plan</a:t>
            </a:r>
          </a:p>
          <a:p>
            <a:pPr marL="457200" lvl="0" indent="-457200">
              <a:spcBef>
                <a:spcPts val="7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Identify budget needs</a:t>
            </a:r>
          </a:p>
          <a:p>
            <a:pPr marL="457200" lvl="0" indent="-457200">
              <a:spcBef>
                <a:spcPts val="7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Commit to annual goals</a:t>
            </a:r>
          </a:p>
          <a:p>
            <a:pPr marL="457200" lvl="0" indent="-457200">
              <a:spcBef>
                <a:spcPts val="700"/>
              </a:spcBef>
              <a:buClr>
                <a:srgbClr val="006666"/>
              </a:buClr>
              <a:buSzPct val="68000"/>
              <a:buFont typeface="Wingdings"/>
              <a:buChar char="○"/>
              <a:defRPr sz="1800"/>
            </a:pPr>
            <a:r>
              <a:rPr sz="2400">
                <a:latin typeface="Verdana"/>
                <a:ea typeface="Verdana"/>
                <a:cs typeface="Verdana"/>
                <a:sym typeface="Verdana"/>
              </a:rPr>
              <a:t>Close gifts</a:t>
            </a:r>
          </a:p>
        </p:txBody>
      </p:sp>
    </p:spTree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roup 401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398" name="Shape 398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399" name="Shape 399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00" name="Shape 400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402" name="Shape 402"/>
          <p:cNvSpPr>
            <a:spLocks noGrp="1"/>
          </p:cNvSpPr>
          <p:nvPr>
            <p:ph type="title"/>
          </p:nvPr>
        </p:nvSpPr>
        <p:spPr>
          <a:xfrm>
            <a:off x="14430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Step Four: Marketing to Donors</a:t>
            </a:r>
          </a:p>
        </p:txBody>
      </p:sp>
    </p:spTree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7" name="Group 407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04" name="Shape 404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05" name="Shape 405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06" name="Shape 406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08" name="Shape 408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Opportunities for Donors</a:t>
            </a:r>
          </a:p>
        </p:txBody>
      </p:sp>
      <p:sp>
        <p:nvSpPr>
          <p:cNvPr id="409" name="Shape 409"/>
          <p:cNvSpPr>
            <a:spLocks noGrp="1"/>
          </p:cNvSpPr>
          <p:nvPr>
            <p:ph type="body" idx="1"/>
          </p:nvPr>
        </p:nvSpPr>
        <p:spPr>
          <a:xfrm>
            <a:off x="914400" y="1676400"/>
            <a:ext cx="7769225" cy="5181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Creating a Legacy is a joy – not a burden.</a:t>
            </a:r>
          </a:p>
          <a:p>
            <a:pPr marL="592137" lvl="0" indent="-552450">
              <a:defRPr sz="1800"/>
            </a:pPr>
            <a:r>
              <a:rPr sz="2900"/>
              <a:t>Donor can select the charity and purpose for the endowment gift</a:t>
            </a:r>
          </a:p>
          <a:p>
            <a:pPr marL="592137" lvl="0" indent="-552450">
              <a:defRPr sz="1800"/>
            </a:pPr>
            <a:r>
              <a:rPr sz="2900"/>
              <a:t>The gift can involve or honor family</a:t>
            </a:r>
          </a:p>
          <a:p>
            <a:pPr marL="592137" lvl="0" indent="-552450">
              <a:defRPr sz="1800"/>
            </a:pPr>
            <a:r>
              <a:rPr sz="2900"/>
              <a:t>The gift should fit within context of other planning</a:t>
            </a:r>
          </a:p>
          <a:p>
            <a:pPr marL="592137" lvl="0" indent="-552450">
              <a:defRPr sz="1800"/>
            </a:pPr>
            <a:r>
              <a:rPr sz="2900"/>
              <a:t>Opportunity to give back</a:t>
            </a:r>
          </a:p>
          <a:p>
            <a:pPr marL="592137" lvl="0" indent="-552450">
              <a:defRPr sz="1800"/>
            </a:pPr>
            <a:r>
              <a:rPr sz="2900"/>
              <a:t>Opportunity to change the world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4" name="Group 414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11" name="Shape 411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12" name="Shape 412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13" name="Shape 413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15" name="Shape 415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Challenges to Donors</a:t>
            </a:r>
          </a:p>
        </p:txBody>
      </p:sp>
      <p:sp>
        <p:nvSpPr>
          <p:cNvPr id="416" name="Shape 416"/>
          <p:cNvSpPr>
            <a:spLocks noGrp="1"/>
          </p:cNvSpPr>
          <p:nvPr>
            <p:ph type="body" idx="1"/>
          </p:nvPr>
        </p:nvSpPr>
        <p:spPr>
          <a:xfrm>
            <a:off x="581025" y="1625600"/>
            <a:ext cx="8470900" cy="525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It is uncomfortable to talk about bequests or death – “I’ll take care of it later.”</a:t>
            </a:r>
          </a:p>
          <a:p>
            <a:pPr marL="592137" lvl="0" indent="-552450">
              <a:defRPr sz="1800"/>
            </a:pPr>
            <a:r>
              <a:rPr sz="2900"/>
              <a:t>How do I balance family with charity?</a:t>
            </a:r>
          </a:p>
          <a:p>
            <a:pPr marL="592137" lvl="0" indent="-552450">
              <a:defRPr sz="1800"/>
            </a:pPr>
            <a:r>
              <a:rPr sz="2900"/>
              <a:t>Where do I start?</a:t>
            </a:r>
          </a:p>
          <a:p>
            <a:pPr marL="592137" lvl="0" indent="-552450">
              <a:defRPr sz="1800"/>
            </a:pPr>
            <a:r>
              <a:rPr sz="2900"/>
              <a:t>Why do you need the money?</a:t>
            </a:r>
          </a:p>
          <a:p>
            <a:pPr marL="592137" lvl="0" indent="-552450">
              <a:defRPr sz="1800"/>
            </a:pPr>
            <a:r>
              <a:rPr sz="2900"/>
              <a:t>I’m not wealthy.</a:t>
            </a:r>
          </a:p>
          <a:p>
            <a:pPr marL="592137" lvl="0" indent="-552450">
              <a:defRPr sz="1800"/>
            </a:pPr>
            <a:r>
              <a:rPr sz="2900"/>
              <a:t>This is complicated.</a:t>
            </a:r>
          </a:p>
          <a:p>
            <a:pPr marL="592137" lvl="0" indent="-552450">
              <a:defRPr sz="1800"/>
            </a:pPr>
            <a:r>
              <a:rPr sz="2900"/>
              <a:t>My family doesn’t live here.</a:t>
            </a:r>
          </a:p>
        </p:txBody>
      </p:sp>
    </p:spTree>
  </p:cSld>
  <p:clrMapOvr>
    <a:masterClrMapping/>
  </p:clrMapOvr>
  <p:transition spd="med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roup 421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18" name="Shape 418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20" name="Shape 420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22" name="Shape 422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Many Facets of Donor Motivation</a:t>
            </a:r>
          </a:p>
        </p:txBody>
      </p:sp>
      <p:sp>
        <p:nvSpPr>
          <p:cNvPr id="423" name="Shape 423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A commitment to your organization because of its role</a:t>
            </a:r>
          </a:p>
          <a:p>
            <a:pPr marL="592137" lvl="0" indent="-552450">
              <a:defRPr sz="1800"/>
            </a:pPr>
            <a:r>
              <a:rPr sz="2900"/>
              <a:t>Commitment to “give back”</a:t>
            </a:r>
          </a:p>
          <a:p>
            <a:pPr marL="592137" lvl="0" indent="-552450">
              <a:defRPr sz="1800"/>
            </a:pPr>
            <a:r>
              <a:rPr sz="2900"/>
              <a:t>Services provided</a:t>
            </a:r>
          </a:p>
          <a:p>
            <a:pPr marL="592137" lvl="0" indent="-552450">
              <a:defRPr sz="1800"/>
            </a:pPr>
            <a:r>
              <a:rPr sz="2900"/>
              <a:t>Contribution to quality of life</a:t>
            </a:r>
          </a:p>
          <a:p>
            <a:pPr marL="592137" lvl="0" indent="-552450">
              <a:defRPr sz="1800"/>
            </a:pPr>
            <a:r>
              <a:rPr sz="2900"/>
              <a:t>Personal gratitude for success</a:t>
            </a:r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Group 428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25" name="Shape 425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26" name="Shape 426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27" name="Shape 427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29" name="Shape 429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The Many Facets of Donor Motivation</a:t>
            </a:r>
          </a:p>
        </p:txBody>
      </p:sp>
      <p:sp>
        <p:nvSpPr>
          <p:cNvPr id="430" name="Shape 430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Memorial</a:t>
            </a:r>
          </a:p>
          <a:p>
            <a:pPr marL="592137" lvl="0" indent="-552450">
              <a:defRPr sz="1800"/>
            </a:pPr>
            <a:r>
              <a:rPr sz="2900"/>
              <a:t>Facilitating change</a:t>
            </a:r>
          </a:p>
          <a:p>
            <a:pPr marL="592137" lvl="0" indent="-552450">
              <a:defRPr sz="1800"/>
            </a:pPr>
            <a:r>
              <a:rPr sz="2900"/>
              <a:t>Desire to influence or control activities</a:t>
            </a:r>
          </a:p>
          <a:p>
            <a:pPr marL="592137" lvl="0" indent="-552450">
              <a:defRPr sz="1800"/>
            </a:pPr>
            <a:r>
              <a:rPr sz="2900"/>
              <a:t>Guilt</a:t>
            </a:r>
          </a:p>
          <a:p>
            <a:pPr marL="592137" lvl="0" indent="-552450">
              <a:defRPr sz="1800"/>
            </a:pPr>
            <a:r>
              <a:rPr sz="2900"/>
              <a:t>Tax incentives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roup 43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32" name="Shape 43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33" name="Shape 43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34" name="Shape 43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36" name="Shape 436"/>
          <p:cNvSpPr>
            <a:spLocks noGrp="1"/>
          </p:cNvSpPr>
          <p:nvPr>
            <p:ph type="title"/>
          </p:nvPr>
        </p:nvSpPr>
        <p:spPr>
          <a:xfrm>
            <a:off x="931861" y="0"/>
            <a:ext cx="7158040" cy="99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Type of Gift Vehicles Used</a:t>
            </a:r>
          </a:p>
        </p:txBody>
      </p:sp>
      <p:graphicFrame>
        <p:nvGraphicFramePr>
          <p:cNvPr id="437" name="Table 437"/>
          <p:cNvGraphicFramePr/>
          <p:nvPr/>
        </p:nvGraphicFramePr>
        <p:xfrm>
          <a:off x="949325" y="1981200"/>
          <a:ext cx="7661275" cy="316981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30637"/>
                <a:gridCol w="3830637"/>
              </a:tblGrid>
              <a:tr h="528302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Type of Gift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% Who Have Created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</a:tr>
              <a:tr h="528302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Capital campaign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64.6%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528302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Bequest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41.2%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528302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Stocks/mutual funds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31.8%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528302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Created foundation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19.5%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528302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Created donor advised fund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15.9%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xfrm>
            <a:off x="7464425" y="5941059"/>
            <a:ext cx="307975" cy="1905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normAutofit/>
          </a:bodyPr>
          <a:lstStyle/>
          <a:p>
            <a:pPr lvl="0">
              <a:defRPr sz="1800"/>
            </a:pPr>
            <a:fld id="{86CB4B4D-7CA3-9044-876B-883B54F8677D}" type="slidenum">
              <a:rPr sz="1200"/>
              <a:t>6</a:t>
            </a:fld>
            <a:endParaRPr sz="1200"/>
          </a:p>
        </p:txBody>
      </p:sp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1370011" y="0"/>
            <a:ext cx="7313615" cy="14446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Score Your Results</a:t>
            </a:r>
          </a:p>
        </p:txBody>
      </p:sp>
      <p:graphicFrame>
        <p:nvGraphicFramePr>
          <p:cNvPr id="54" name="Table 54"/>
          <p:cNvGraphicFramePr/>
          <p:nvPr/>
        </p:nvGraphicFramePr>
        <p:xfrm>
          <a:off x="889000" y="2116930"/>
          <a:ext cx="7366000" cy="396716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120900"/>
                <a:gridCol w="5245100"/>
              </a:tblGrid>
              <a:tr h="859181">
                <a:tc>
                  <a:txBody>
                    <a:bodyPr/>
                    <a:lstStyle/>
                    <a:p>
                      <a:pPr lvl="0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 i="1">
                          <a:sym typeface="Avenir Book"/>
                        </a:rPr>
                        <a:t>Number Answered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C0EDFE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 i="1">
                          <a:sym typeface="Avenir Book"/>
                        </a:rPr>
                        <a:t>Scoring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C0EDFE"/>
                    </a:solidFill>
                  </a:tcPr>
                </a:tc>
              </a:tr>
              <a:tr h="85124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9-10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Your donors will be impressed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85124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5-8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You will survive the conversation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668605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3-4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Prepare to be humbled.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736895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0-2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Do you really work there?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2" name="Group 44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39" name="Shape 43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41" name="Shape 44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43" name="Shape 443"/>
          <p:cNvSpPr>
            <a:spLocks noGrp="1"/>
          </p:cNvSpPr>
          <p:nvPr>
            <p:ph type="title"/>
          </p:nvPr>
        </p:nvSpPr>
        <p:spPr>
          <a:xfrm>
            <a:off x="931861" y="0"/>
            <a:ext cx="7158040" cy="99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Important Motivations for Giving</a:t>
            </a:r>
          </a:p>
        </p:txBody>
      </p:sp>
      <p:graphicFrame>
        <p:nvGraphicFramePr>
          <p:cNvPr id="444" name="Table 444"/>
          <p:cNvGraphicFramePr/>
          <p:nvPr/>
        </p:nvGraphicFramePr>
        <p:xfrm>
          <a:off x="898525" y="1282700"/>
          <a:ext cx="7661275" cy="51943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30637"/>
                <a:gridCol w="3830637"/>
              </a:tblGrid>
              <a:tr h="10541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Motivation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% of Respondents Citing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Meet critical needs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86.3%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Giving back to society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82.6%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Reciprocity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81.5%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Bring about a desired impact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68.5%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Nonprofits should do what government cannot do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64.4%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roup 449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46" name="Shape 446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47" name="Shape 447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48" name="Shape 448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50" name="Shape 450"/>
          <p:cNvSpPr>
            <a:spLocks noGrp="1"/>
          </p:cNvSpPr>
          <p:nvPr>
            <p:ph type="title"/>
          </p:nvPr>
        </p:nvSpPr>
        <p:spPr>
          <a:xfrm>
            <a:off x="1143000" y="0"/>
            <a:ext cx="7391400" cy="1371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Factors That Would Prompt Additional Gifts</a:t>
            </a:r>
          </a:p>
        </p:txBody>
      </p:sp>
      <p:graphicFrame>
        <p:nvGraphicFramePr>
          <p:cNvPr id="451" name="Table 451"/>
          <p:cNvGraphicFramePr/>
          <p:nvPr/>
        </p:nvGraphicFramePr>
        <p:xfrm>
          <a:off x="949325" y="1498600"/>
          <a:ext cx="7661275" cy="5207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524375"/>
                <a:gridCol w="3136900"/>
              </a:tblGrid>
              <a:tr h="8636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Factor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% of Respondents Citing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Spent less money on administration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74.8%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Donor can determine impact of gift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58.3%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Donor felt more financial secure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52.0%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Donor received better return on investments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46.6%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lvl="0" indent="39687" algn="l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Donor not already financially committed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40.2%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6" name="Group 456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53" name="Shape 453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54" name="Shape 454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55" name="Shape 455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57" name="Shape 457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006666"/>
                </a:solidFill>
              </a:rPr>
              <a:t>Center on Philanthropy at IU </a:t>
            </a:r>
            <a:br>
              <a:rPr sz="3200">
                <a:solidFill>
                  <a:srgbClr val="006666"/>
                </a:solidFill>
              </a:rPr>
            </a:br>
            <a:r>
              <a:rPr sz="3200">
                <a:solidFill>
                  <a:srgbClr val="006666"/>
                </a:solidFill>
              </a:rPr>
              <a:t>Bequest Study</a:t>
            </a:r>
          </a:p>
        </p:txBody>
      </p:sp>
      <p:sp>
        <p:nvSpPr>
          <p:cNvPr id="458" name="Shape 458"/>
          <p:cNvSpPr>
            <a:spLocks noGrp="1"/>
          </p:cNvSpPr>
          <p:nvPr>
            <p:ph type="body" idx="1"/>
          </p:nvPr>
        </p:nvSpPr>
        <p:spPr>
          <a:xfrm>
            <a:off x="1142999" y="1527175"/>
            <a:ext cx="7662865" cy="53308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Report in March 2007</a:t>
            </a:r>
          </a:p>
          <a:p>
            <a:pPr marL="592137" lvl="0" indent="-552450">
              <a:defRPr sz="1800"/>
            </a:pPr>
            <a:r>
              <a:rPr sz="2900"/>
              <a:t>Combined high net worth with surveys in Indiana, St. Louis, Memphis</a:t>
            </a:r>
          </a:p>
          <a:p>
            <a:pPr marL="592137" lvl="0" indent="-552450">
              <a:defRPr sz="1800"/>
            </a:pPr>
            <a:r>
              <a:rPr sz="2900"/>
              <a:t>Goal to identify potential bequest donors, and donor motivation</a:t>
            </a:r>
          </a:p>
          <a:p>
            <a:pPr marL="592137" lvl="0" indent="-552450">
              <a:defRPr sz="1800"/>
            </a:pPr>
            <a:r>
              <a:rPr sz="2900"/>
              <a:t>48.4% had a will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FindLaw  44.4% (2002)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NCPG 42% (2000)</a:t>
            </a:r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3" name="Group 463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60" name="Shape 460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61" name="Shape 461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62" name="Shape 462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64" name="Shape 464"/>
          <p:cNvSpPr>
            <a:spLocks noGrp="1"/>
          </p:cNvSpPr>
          <p:nvPr>
            <p:ph type="title"/>
          </p:nvPr>
        </p:nvSpPr>
        <p:spPr>
          <a:xfrm>
            <a:off x="990600" y="0"/>
            <a:ext cx="7848600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Age Demographics for Those 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With Bequest in Place</a:t>
            </a:r>
          </a:p>
        </p:txBody>
      </p:sp>
      <p:graphicFrame>
        <p:nvGraphicFramePr>
          <p:cNvPr id="465" name="Table 465"/>
          <p:cNvGraphicFramePr/>
          <p:nvPr/>
        </p:nvGraphicFramePr>
        <p:xfrm>
          <a:off x="1041400" y="1397000"/>
          <a:ext cx="7739064" cy="4724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579687"/>
                <a:gridCol w="2579687"/>
                <a:gridCol w="2579687"/>
              </a:tblGrid>
              <a:tr h="14097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Age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Bequest Study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HNW Philanthropy Study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30-40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8.9%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1.4%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40-50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28.1%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9.4%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50-60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21.9%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19.3%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60-70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20.6%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27.5%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70-80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11.0%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25.1%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80+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8.9%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17.3%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" name="Group 470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67" name="Shape 467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68" name="Shape 468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69" name="Shape 469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71" name="Shape 471"/>
          <p:cNvSpPr>
            <a:spLocks noGrp="1"/>
          </p:cNvSpPr>
          <p:nvPr>
            <p:ph type="title"/>
          </p:nvPr>
        </p:nvSpPr>
        <p:spPr>
          <a:xfrm>
            <a:off x="931861" y="0"/>
            <a:ext cx="7158040" cy="152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Age Demographics for Those Willing to Consider a Bequest</a:t>
            </a:r>
          </a:p>
        </p:txBody>
      </p:sp>
      <p:graphicFrame>
        <p:nvGraphicFramePr>
          <p:cNvPr id="472" name="Table 472"/>
          <p:cNvGraphicFramePr/>
          <p:nvPr/>
        </p:nvGraphicFramePr>
        <p:xfrm>
          <a:off x="949325" y="1587500"/>
          <a:ext cx="7661275" cy="369811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554287"/>
                <a:gridCol w="2552700"/>
                <a:gridCol w="2554287"/>
              </a:tblGrid>
              <a:tr h="875526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Age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Bequest Study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% of Sample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</a:tr>
              <a:tr h="47043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30-40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18.2%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47043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40-50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28.8%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47043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50-60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24%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18.3%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47043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60-70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5%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10.9%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  <a:tr h="47043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70-80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7.8%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47043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80+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 sz="25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3.7%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roup 477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74" name="Shape 474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75" name="Shape 475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76" name="Shape 476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78" name="Shape 478"/>
          <p:cNvSpPr>
            <a:spLocks noGrp="1"/>
          </p:cNvSpPr>
          <p:nvPr>
            <p:ph type="title"/>
          </p:nvPr>
        </p:nvSpPr>
        <p:spPr>
          <a:xfrm>
            <a:off x="931861" y="0"/>
            <a:ext cx="7158040" cy="99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Bequest Intention Potential</a:t>
            </a:r>
          </a:p>
        </p:txBody>
      </p:sp>
      <p:graphicFrame>
        <p:nvGraphicFramePr>
          <p:cNvPr id="479" name="Table 479"/>
          <p:cNvGraphicFramePr/>
          <p:nvPr/>
        </p:nvGraphicFramePr>
        <p:xfrm>
          <a:off x="495300" y="1676400"/>
          <a:ext cx="8115300" cy="50419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28800"/>
                <a:gridCol w="1257300"/>
                <a:gridCol w="1257300"/>
                <a:gridCol w="1257300"/>
                <a:gridCol w="1257300"/>
                <a:gridCol w="1257300"/>
              </a:tblGrid>
              <a:tr h="1493837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&gt;$25,000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$25,000 to</a:t>
                      </a:r>
                    </a:p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$49,999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$50,000 </a:t>
                      </a:r>
                    </a:p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to  </a:t>
                      </a:r>
                    </a:p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$74,999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$75,000 to $99,999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Verdana Bold"/>
                          <a:ea typeface="Verdana Bold"/>
                          <a:cs typeface="Verdana Bold"/>
                          <a:sym typeface="Verdana Bold"/>
                        </a:rPr>
                        <a:t>$100,000+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33CCCC"/>
                    </a:solidFill>
                  </a:tcPr>
                </a:tc>
              </a:tr>
              <a:tr h="1477962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Bequest currently in place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7%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7.6%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6.5%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10%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CDECEC"/>
                    </a:solidFill>
                  </a:tcPr>
                </a:tc>
              </a:tr>
              <a:tr h="2070100"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Would consider putting a bequest in place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28.4%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34.6%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28.8%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25.99%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39687">
                        <a:defRPr sz="1800" b="0" i="0"/>
                      </a:pPr>
                      <a:r>
                        <a:rPr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35.63%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8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4" name="Group 484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81" name="Shape 481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82" name="Shape 482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83" name="Shape 483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85" name="Shape 485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Identifying the Best Prospects</a:t>
            </a:r>
          </a:p>
        </p:txBody>
      </p:sp>
      <p:sp>
        <p:nvSpPr>
          <p:cNvPr id="486" name="Shape 486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Internal: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Multi-year donors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Members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Major gift donors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Long-term leadership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Long-term volunteers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Current board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Corporate leadership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Staff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roup 491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88" name="Shape 488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89" name="Shape 489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90" name="Shape 490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92" name="Shape 492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Finding the Best Prospects</a:t>
            </a:r>
          </a:p>
        </p:txBody>
      </p:sp>
      <p:sp>
        <p:nvSpPr>
          <p:cNvPr id="493" name="Shape 493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External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Community investors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Always start internally</a:t>
            </a:r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roup 498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495" name="Shape 495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96" name="Shape 496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497" name="Shape 497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499" name="Shape 499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Educating Prospects </a:t>
            </a:r>
            <a:br>
              <a:rPr sz="3600">
                <a:solidFill>
                  <a:srgbClr val="006666"/>
                </a:solidFill>
              </a:rPr>
            </a:br>
            <a:r>
              <a:rPr sz="3600">
                <a:solidFill>
                  <a:srgbClr val="006666"/>
                </a:solidFill>
              </a:rPr>
              <a:t>(Marketing)</a:t>
            </a:r>
          </a:p>
        </p:txBody>
      </p:sp>
      <p:sp>
        <p:nvSpPr>
          <p:cNvPr id="500" name="Shape 500"/>
          <p:cNvSpPr>
            <a:spLocks noGrp="1"/>
          </p:cNvSpPr>
          <p:nvPr>
            <p:ph type="body" idx="1"/>
          </p:nvPr>
        </p:nvSpPr>
        <p:spPr>
          <a:xfrm>
            <a:off x="1370011" y="1600200"/>
            <a:ext cx="7313615" cy="525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Integrating the Legacy Message in Current Platforms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Annual report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Website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Annual fund solicitations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Substantiation and “thank you” letters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Stationery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Newsletter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Board meetings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Annual appreciation luncheon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5" name="Group 50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502" name="Shape 50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03" name="Shape 50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04" name="Shape 50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506" name="Shape 50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Setting Expectations</a:t>
            </a:r>
          </a:p>
        </p:txBody>
      </p:sp>
      <p:sp>
        <p:nvSpPr>
          <p:cNvPr id="507" name="Shape 507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Keep the endowment and its impact visible year round.</a:t>
            </a:r>
          </a:p>
          <a:p>
            <a:pPr marL="592137" lvl="0" indent="-552450">
              <a:defRPr sz="1800"/>
            </a:pPr>
            <a:r>
              <a:rPr sz="2900"/>
              <a:t>Its all about expectations and communication.</a:t>
            </a:r>
          </a:p>
          <a:p>
            <a:pPr marL="592137" lvl="0" indent="-552450">
              <a:defRPr sz="1800"/>
            </a:pPr>
            <a:r>
              <a:rPr sz="2900"/>
              <a:t>Position endowment as part of your organization’s success.</a:t>
            </a:r>
          </a:p>
          <a:p>
            <a:pPr marL="592137" lvl="0" indent="-552450">
              <a:defRPr sz="1800"/>
            </a:pPr>
            <a:r>
              <a:rPr sz="2900"/>
              <a:t>Ask donors to participate.</a:t>
            </a:r>
          </a:p>
          <a:p>
            <a:pPr marL="592137" lvl="0" indent="-552450">
              <a:defRPr sz="1800"/>
            </a:pPr>
            <a:r>
              <a:rPr sz="2900"/>
              <a:t>Make it clear that donors at all levels can have a significant impact.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9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56" name="Shape 56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13541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An Endowment Overview:</a:t>
            </a:r>
            <a:endParaRPr sz="400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The Role of Endowment</a:t>
            </a: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" name="Group 51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509" name="Shape 50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10" name="Shape 51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11" name="Shape 51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513" name="Shape 51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Communication</a:t>
            </a:r>
          </a:p>
        </p:txBody>
      </p:sp>
      <p:sp>
        <p:nvSpPr>
          <p:cNvPr id="514" name="Shape 514"/>
          <p:cNvSpPr>
            <a:spLocks noGrp="1"/>
          </p:cNvSpPr>
          <p:nvPr>
            <p:ph type="body" idx="1"/>
          </p:nvPr>
        </p:nvSpPr>
        <p:spPr>
          <a:xfrm>
            <a:off x="1370011" y="1827211"/>
            <a:ext cx="7313615" cy="503078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Board reports</a:t>
            </a:r>
          </a:p>
          <a:p>
            <a:pPr marL="592137" lvl="0" indent="-552450">
              <a:defRPr sz="1800"/>
            </a:pPr>
            <a:r>
              <a:rPr sz="2900"/>
              <a:t>Website</a:t>
            </a:r>
          </a:p>
          <a:p>
            <a:pPr marL="592137" lvl="0" indent="-552450">
              <a:defRPr sz="1800"/>
            </a:pPr>
            <a:r>
              <a:rPr sz="2900"/>
              <a:t>Development materials</a:t>
            </a:r>
          </a:p>
          <a:p>
            <a:pPr marL="592137" lvl="0" indent="-552450">
              <a:defRPr sz="1800"/>
            </a:pPr>
            <a:r>
              <a:rPr sz="2900"/>
              <a:t>Newsletters, magazines, other platforms</a:t>
            </a:r>
          </a:p>
          <a:p>
            <a:pPr marL="592137" lvl="0" indent="-552450">
              <a:defRPr sz="1800"/>
            </a:pPr>
            <a:r>
              <a:rPr sz="2900"/>
              <a:t>Stay in touch with donors and their families</a:t>
            </a:r>
          </a:p>
        </p:txBody>
      </p:sp>
    </p:spTree>
  </p:cSld>
  <p:clrMapOvr>
    <a:masterClrMapping/>
  </p:clrMapOvr>
  <p:transition spd="med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" name="Group 519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516" name="Shape 516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517" name="Shape 517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18" name="Shape 518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520" name="Shape 520"/>
          <p:cNvSpPr>
            <a:spLocks noGrp="1"/>
          </p:cNvSpPr>
          <p:nvPr>
            <p:ph type="title"/>
          </p:nvPr>
        </p:nvSpPr>
        <p:spPr>
          <a:xfrm>
            <a:off x="14430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Step Five:</a:t>
            </a:r>
            <a:br>
              <a:rPr sz="4000">
                <a:solidFill>
                  <a:srgbClr val="006666"/>
                </a:solidFill>
              </a:rPr>
            </a:br>
            <a:r>
              <a:rPr sz="4000">
                <a:solidFill>
                  <a:srgbClr val="006666"/>
                </a:solidFill>
              </a:rPr>
              <a:t>Making a Plan and Setting Goals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roup 52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522" name="Shape 52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23" name="Shape 52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24" name="Shape 52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526" name="Shape 52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Create a Written Plan</a:t>
            </a:r>
          </a:p>
        </p:txBody>
      </p:sp>
      <p:sp>
        <p:nvSpPr>
          <p:cNvPr id="527" name="Shape 527"/>
          <p:cNvSpPr>
            <a:spLocks noGrp="1"/>
          </p:cNvSpPr>
          <p:nvPr>
            <p:ph type="body" idx="1"/>
          </p:nvPr>
        </p:nvSpPr>
        <p:spPr>
          <a:xfrm>
            <a:off x="914400" y="1600200"/>
            <a:ext cx="8001000" cy="525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Incorporate the results of the assessment of infrastructure and readiness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Don’t forget other key elements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Address the budget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Assign a timeline</a:t>
            </a:r>
          </a:p>
          <a:p>
            <a:pPr marL="8429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Commit to ongoing reporting</a:t>
            </a:r>
          </a:p>
          <a:p>
            <a:pPr marL="1182687" lvl="2" indent="-279400">
              <a:spcBef>
                <a:spcPts val="500"/>
              </a:spcBef>
              <a:defRPr sz="1800"/>
            </a:pPr>
            <a:r>
              <a:rPr sz="2200"/>
              <a:t>Update progress quarterly</a:t>
            </a:r>
          </a:p>
          <a:p>
            <a:pPr marL="1182687" lvl="2" indent="-279400">
              <a:spcBef>
                <a:spcPts val="500"/>
              </a:spcBef>
              <a:defRPr sz="1800"/>
            </a:pPr>
            <a:r>
              <a:rPr sz="2200"/>
              <a:t>Track progress internally with a one page report</a:t>
            </a:r>
          </a:p>
          <a:p>
            <a:pPr marL="1182687" lvl="2" indent="-279400">
              <a:spcBef>
                <a:spcPts val="500"/>
              </a:spcBef>
              <a:defRPr sz="1800"/>
            </a:pPr>
            <a:r>
              <a:rPr sz="2200"/>
              <a:t>Report progress externally by thanking donors and reporting impact</a:t>
            </a:r>
          </a:p>
        </p:txBody>
      </p:sp>
    </p:spTree>
  </p:cSld>
  <p:clrMapOvr>
    <a:masterClrMapping/>
  </p:clrMapOvr>
  <p:transition spd="med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roup 53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529" name="Shape 52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30" name="Shape 53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31" name="Shape 53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533" name="Shape 53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006666"/>
                </a:solidFill>
              </a:rPr>
              <a:t>Create a written plan</a:t>
            </a:r>
          </a:p>
        </p:txBody>
      </p:sp>
      <p:graphicFrame>
        <p:nvGraphicFramePr>
          <p:cNvPr id="534" name="Table 534"/>
          <p:cNvGraphicFramePr/>
          <p:nvPr/>
        </p:nvGraphicFramePr>
        <p:xfrm>
          <a:off x="1015205" y="1686717"/>
          <a:ext cx="7594602" cy="476409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30569"/>
                <a:gridCol w="1806951"/>
                <a:gridCol w="1406819"/>
                <a:gridCol w="1537021"/>
                <a:gridCol w="1613237"/>
              </a:tblGrid>
              <a:tr h="1893886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Action Steps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Who’s in Charge?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Staff/Volun. Needed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$$ Required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Timeline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28575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1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2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3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venir Roman"/>
                        </a:rPr>
                        <a:t>4</a:t>
                      </a:r>
                    </a:p>
                  </a:txBody>
                  <a:tcPr marL="50800" marR="50800" marT="50800" marB="50800" horzOverflow="overflow">
                    <a:lnL w="28575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28575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28575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9" name="Group 539"/>
          <p:cNvGrpSpPr/>
          <p:nvPr/>
        </p:nvGrpSpPr>
        <p:grpSpPr>
          <a:xfrm>
            <a:off x="-4763" y="698499"/>
            <a:ext cx="8691565" cy="4194176"/>
            <a:chOff x="0" y="0"/>
            <a:chExt cx="8691563" cy="4194175"/>
          </a:xfrm>
        </p:grpSpPr>
        <p:sp>
          <p:nvSpPr>
            <p:cNvPr id="536" name="Shape 536"/>
            <p:cNvSpPr/>
            <p:nvPr/>
          </p:nvSpPr>
          <p:spPr>
            <a:xfrm>
              <a:off x="1452562" y="1814511"/>
              <a:ext cx="7239002" cy="159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537" name="Shape 537"/>
            <p:cNvSpPr/>
            <p:nvPr/>
          </p:nvSpPr>
          <p:spPr>
            <a:xfrm>
              <a:off x="7937" y="806449"/>
              <a:ext cx="1139827" cy="3387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" y="0"/>
                  </a:moveTo>
                  <a:cubicBezTo>
                    <a:pt x="13062" y="1790"/>
                    <a:pt x="21600" y="6059"/>
                    <a:pt x="21600" y="10800"/>
                  </a:cubicBezTo>
                  <a:cubicBezTo>
                    <a:pt x="21600" y="15540"/>
                    <a:pt x="13062" y="19809"/>
                    <a:pt x="1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1" y="21600"/>
                  </a:lnTo>
                  <a:lnTo>
                    <a:pt x="1" y="0"/>
                  </a:ln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538" name="Shape 538"/>
            <p:cNvSpPr/>
            <p:nvPr/>
          </p:nvSpPr>
          <p:spPr>
            <a:xfrm>
              <a:off x="0" y="-1"/>
              <a:ext cx="820739" cy="324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82" y="2530"/>
                    <a:pt x="21600" y="6538"/>
                    <a:pt x="21600" y="10800"/>
                  </a:cubicBezTo>
                  <a:cubicBezTo>
                    <a:pt x="21600" y="15061"/>
                    <a:pt x="13582" y="19070"/>
                    <a:pt x="2" y="21600"/>
                  </a:cubicBezTo>
                  <a:cubicBezTo>
                    <a:pt x="0" y="21600"/>
                    <a:pt x="0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0" y="0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</p:grpSp>
      <p:sp>
        <p:nvSpPr>
          <p:cNvPr id="540" name="Shape 540"/>
          <p:cNvSpPr>
            <a:spLocks noGrp="1"/>
          </p:cNvSpPr>
          <p:nvPr>
            <p:ph type="title"/>
          </p:nvPr>
        </p:nvSpPr>
        <p:spPr>
          <a:xfrm>
            <a:off x="1443037" y="-1"/>
            <a:ext cx="7239001" cy="243046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Final Thoughts</a:t>
            </a:r>
            <a:endParaRPr sz="400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and</a:t>
            </a:r>
            <a:endParaRPr sz="400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06666"/>
                </a:solidFill>
              </a:rPr>
              <a:t>Questions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5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62" name="Shape 62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7B98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B9899"/>
                </a:solidFill>
              </a:rPr>
              <a:t>Defining Endowment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xfrm>
            <a:off x="914399" y="1527175"/>
            <a:ext cx="7891465" cy="53308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defRPr sz="1800"/>
            </a:pPr>
            <a:r>
              <a:rPr sz="2900"/>
              <a:t>Why is a definition necessary?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Each nonprofit has a definition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Each board member may have a definition</a:t>
            </a:r>
          </a:p>
          <a:p>
            <a:pPr marL="893762" lvl="1" indent="-396875">
              <a:spcBef>
                <a:spcPts val="600"/>
              </a:spcBef>
              <a:buClr>
                <a:srgbClr val="99CCCC"/>
              </a:buClr>
              <a:defRPr sz="1800"/>
            </a:pPr>
            <a:r>
              <a:rPr sz="2500"/>
              <a:t>Many organizations have funds scattered in a variety of accounts – which are endowment?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2"/>
          <p:cNvGrpSpPr/>
          <p:nvPr/>
        </p:nvGrpSpPr>
        <p:grpSpPr>
          <a:xfrm>
            <a:off x="-4763" y="274637"/>
            <a:ext cx="8691565" cy="3254378"/>
            <a:chOff x="0" y="0"/>
            <a:chExt cx="8691563" cy="3254376"/>
          </a:xfrm>
        </p:grpSpPr>
        <p:sp>
          <p:nvSpPr>
            <p:cNvPr id="69" name="Shape 69"/>
            <p:cNvSpPr/>
            <p:nvPr/>
          </p:nvSpPr>
          <p:spPr>
            <a:xfrm>
              <a:off x="0" y="688975"/>
              <a:ext cx="881064" cy="2565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34" y="2462"/>
                    <a:pt x="21600" y="6495"/>
                    <a:pt x="21600" y="10800"/>
                  </a:cubicBezTo>
                  <a:cubicBezTo>
                    <a:pt x="21600" y="15105"/>
                    <a:pt x="13534" y="19138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99CCC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0" y="0"/>
              <a:ext cx="673101" cy="2601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" y="0"/>
                  </a:moveTo>
                  <a:cubicBezTo>
                    <a:pt x="13518" y="2440"/>
                    <a:pt x="21600" y="6481"/>
                    <a:pt x="21600" y="10800"/>
                  </a:cubicBezTo>
                  <a:cubicBezTo>
                    <a:pt x="21600" y="15119"/>
                    <a:pt x="13518" y="19160"/>
                    <a:pt x="2" y="21600"/>
                  </a:cubicBezTo>
                  <a:cubicBezTo>
                    <a:pt x="2" y="21600"/>
                    <a:pt x="2" y="21600"/>
                    <a:pt x="0" y="21600"/>
                  </a:cubicBezTo>
                  <a:lnTo>
                    <a:pt x="2" y="21600"/>
                  </a:lnTo>
                  <a:lnTo>
                    <a:pt x="2" y="0"/>
                  </a:lnTo>
                  <a:lnTo>
                    <a:pt x="0" y="0"/>
                  </a:ln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Verdana"/>
                  <a:ea typeface="Verdana"/>
                  <a:cs typeface="Verdana"/>
                  <a:sym typeface="Verdana"/>
                </a:defRPr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1376362" y="1247776"/>
              <a:ext cx="7315202" cy="158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  <p:sp>
        <p:nvSpPr>
          <p:cNvPr id="73" name="Shape 73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447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7B98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B9899"/>
                </a:solidFill>
              </a:rPr>
              <a:t>The Legal and Practical Definitions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idx="1"/>
          </p:nvPr>
        </p:nvSpPr>
        <p:spPr>
          <a:xfrm>
            <a:off x="990599" y="1527175"/>
            <a:ext cx="7815265" cy="53308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92137" lvl="0" indent="-552450">
              <a:lnSpc>
                <a:spcPct val="90000"/>
              </a:lnSpc>
              <a:defRPr sz="1800"/>
            </a:pPr>
            <a:r>
              <a:rPr sz="2900"/>
              <a:t>Endowment n. the creation of a fund, often by gift or bequest from a dead person’s estate, for the maintenance of a public institution, particularly a college, university, or scholarship.</a:t>
            </a:r>
          </a:p>
          <a:p>
            <a:pPr lvl="0">
              <a:lnSpc>
                <a:spcPct val="90000"/>
              </a:lnSpc>
              <a:defRPr sz="1800"/>
            </a:pPr>
            <a:endParaRPr sz="2900"/>
          </a:p>
          <a:p>
            <a:pPr marL="592137" lvl="0" indent="-552450">
              <a:lnSpc>
                <a:spcPct val="90000"/>
              </a:lnSpc>
              <a:defRPr sz="1800"/>
            </a:pPr>
            <a:r>
              <a:rPr sz="2900"/>
              <a:t>ENDOWMENT. The bestowing or assuring of a dower to a woman.  It is sometimes used: metaphorically, for the setting a provision for a charitable institution, as the endowment of a hospital.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3CCCC"/>
      </a:accent1>
      <a:accent2>
        <a:srgbClr val="333399"/>
      </a:accent2>
      <a:accent3>
        <a:srgbClr val="8F8F8F"/>
      </a:accent3>
      <a:accent4>
        <a:srgbClr val="707070"/>
      </a:accent4>
      <a:accent5>
        <a:srgbClr val="ADE0E0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3CCCC"/>
      </a:accent1>
      <a:accent2>
        <a:srgbClr val="333399"/>
      </a:accent2>
      <a:accent3>
        <a:srgbClr val="8F8F8F"/>
      </a:accent3>
      <a:accent4>
        <a:srgbClr val="707070"/>
      </a:accent4>
      <a:accent5>
        <a:srgbClr val="ADE0E0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2808</Words>
  <Application>Microsoft Office PowerPoint</Application>
  <PresentationFormat>On-screen Show (4:3)</PresentationFormat>
  <Paragraphs>557</Paragraphs>
  <Slides>74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Default</vt:lpstr>
      <vt:lpstr>Five Steps to a Successful Endowment    Kathryn W. Miree &amp; Associates, Inc. </vt:lpstr>
      <vt:lpstr>What We’ll Cover</vt:lpstr>
      <vt:lpstr>How Well Do You Know Your Endowment’s Vital Statistics?</vt:lpstr>
      <vt:lpstr>Take the Test</vt:lpstr>
      <vt:lpstr>Take the Test</vt:lpstr>
      <vt:lpstr>Score Your Results</vt:lpstr>
      <vt:lpstr>An Endowment Overview: The Role of Endowment</vt:lpstr>
      <vt:lpstr>Defining Endowment</vt:lpstr>
      <vt:lpstr>The Legal and Practical Definitions</vt:lpstr>
      <vt:lpstr>The Legal and Practical Definitions</vt:lpstr>
      <vt:lpstr>My Definition</vt:lpstr>
      <vt:lpstr>Forms of Endowment</vt:lpstr>
      <vt:lpstr>The Paradigm Shift</vt:lpstr>
      <vt:lpstr>Why So Much Talk About Creating an Endowment?</vt:lpstr>
      <vt:lpstr>Why So Much Talk About Creating an Endowment?</vt:lpstr>
      <vt:lpstr>Why So Much Talk About Creating an Endowment?</vt:lpstr>
      <vt:lpstr>Why So Much Talk About  Creating an Endowment?</vt:lpstr>
      <vt:lpstr>Why So Much Talk About Endowment?</vt:lpstr>
      <vt:lpstr>Do You Need Endowment?</vt:lpstr>
      <vt:lpstr>Do You Need Endowment?</vt:lpstr>
      <vt:lpstr>The Link Between Endowment and Planned Giving</vt:lpstr>
      <vt:lpstr>The Fundraising Pyramid</vt:lpstr>
      <vt:lpstr>A Strategic Assessment of the Task</vt:lpstr>
      <vt:lpstr>A Strategic Assessment of the Task</vt:lpstr>
      <vt:lpstr>A Strategic Assessment</vt:lpstr>
      <vt:lpstr>A Strategic Assessment of the Task</vt:lpstr>
      <vt:lpstr>Ready to Go?</vt:lpstr>
      <vt:lpstr>Step One: Making the Case for Endowment</vt:lpstr>
      <vt:lpstr>The Case Statement</vt:lpstr>
      <vt:lpstr>The Case Statement</vt:lpstr>
      <vt:lpstr>The Six Greatest Concerns</vt:lpstr>
      <vt:lpstr>The Case Statement</vt:lpstr>
      <vt:lpstr>Step Two: Building an Infrastructure to Support Endowment</vt:lpstr>
      <vt:lpstr>The Perfect Profile for Success </vt:lpstr>
      <vt:lpstr>A Survey of Managers: The Most Common Problems</vt:lpstr>
      <vt:lpstr>The Endowment Structure: Form</vt:lpstr>
      <vt:lpstr>Other Issues</vt:lpstr>
      <vt:lpstr>One Solution</vt:lpstr>
      <vt:lpstr>Allow Gift Options at All Levels</vt:lpstr>
      <vt:lpstr>Gift Acceptance Policies </vt:lpstr>
      <vt:lpstr>Gift Acceptance Policies – Why?</vt:lpstr>
      <vt:lpstr>Spending Policies</vt:lpstr>
      <vt:lpstr>Clear Investment Policies</vt:lpstr>
      <vt:lpstr>Other Considerations</vt:lpstr>
      <vt:lpstr>The Endowment Agreement</vt:lpstr>
      <vt:lpstr>Accounting and Accountability</vt:lpstr>
      <vt:lpstr>Step Three:  Building the Team</vt:lpstr>
      <vt:lpstr>Building the Endowment Team</vt:lpstr>
      <vt:lpstr>The Role of the Board</vt:lpstr>
      <vt:lpstr>The Role of Staff:  CEO</vt:lpstr>
      <vt:lpstr>The Role of Staff - CFO</vt:lpstr>
      <vt:lpstr>The Role of Staff - Development Officer</vt:lpstr>
      <vt:lpstr>Role of Volunteers</vt:lpstr>
      <vt:lpstr>Step Four: Marketing to Donors</vt:lpstr>
      <vt:lpstr>Opportunities for Donors</vt:lpstr>
      <vt:lpstr>Challenges to Donors</vt:lpstr>
      <vt:lpstr>The Many Facets of Donor Motivation</vt:lpstr>
      <vt:lpstr>The Many Facets of Donor Motivation</vt:lpstr>
      <vt:lpstr>Type of Gift Vehicles Used</vt:lpstr>
      <vt:lpstr>Important Motivations for Giving</vt:lpstr>
      <vt:lpstr>Factors That Would Prompt Additional Gifts</vt:lpstr>
      <vt:lpstr>Center on Philanthropy at IU  Bequest Study</vt:lpstr>
      <vt:lpstr>Age Demographics for Those  With Bequest in Place</vt:lpstr>
      <vt:lpstr>Age Demographics for Those Willing to Consider a Bequest</vt:lpstr>
      <vt:lpstr>Bequest Intention Potential</vt:lpstr>
      <vt:lpstr>Identifying the Best Prospects</vt:lpstr>
      <vt:lpstr>Finding the Best Prospects</vt:lpstr>
      <vt:lpstr>Educating Prospects  (Marketing)</vt:lpstr>
      <vt:lpstr>Setting Expectations</vt:lpstr>
      <vt:lpstr>Communication</vt:lpstr>
      <vt:lpstr>Step Five: Making a Plan and Setting Goals</vt:lpstr>
      <vt:lpstr>Create a Written Plan</vt:lpstr>
      <vt:lpstr>Create a written plan</vt:lpstr>
      <vt:lpstr>Final Thoughts and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Steps to a Successful Endowment    Kathryn W. Miree &amp; Associates, Inc. </dc:title>
  <dc:creator>Lee</dc:creator>
  <cp:lastModifiedBy>Lee</cp:lastModifiedBy>
  <cp:revision>1</cp:revision>
  <dcterms:modified xsi:type="dcterms:W3CDTF">2016-04-11T20:40:30Z</dcterms:modified>
</cp:coreProperties>
</file>